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3" r:id="rId5"/>
    <p:sldMasterId id="2147483706" r:id="rId6"/>
  </p:sldMasterIdLst>
  <p:notesMasterIdLst>
    <p:notesMasterId r:id="rId11"/>
  </p:notesMasterIdLst>
  <p:handoutMasterIdLst>
    <p:handoutMasterId r:id="rId12"/>
  </p:handoutMasterIdLst>
  <p:sldIdLst>
    <p:sldId id="457" r:id="rId7"/>
    <p:sldId id="459" r:id="rId8"/>
    <p:sldId id="460" r:id="rId9"/>
    <p:sldId id="458" r:id="rId10"/>
  </p:sldIdLst>
  <p:sldSz cx="12192000" cy="6858000"/>
  <p:notesSz cx="6797675" cy="9926638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496" userDrawn="1">
          <p15:clr>
            <a:srgbClr val="A4A3A4"/>
          </p15:clr>
        </p15:guide>
        <p15:guide id="3" orient="horz" pos="874" userDrawn="1">
          <p15:clr>
            <a:srgbClr val="A4A3A4"/>
          </p15:clr>
        </p15:guide>
        <p15:guide id="4" pos="5417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i Levin" initials="IL" lastIdx="9" clrIdx="0">
    <p:extLst>
      <p:ext uri="{19B8F6BF-5375-455C-9EA6-DF929625EA0E}">
        <p15:presenceInfo xmlns:p15="http://schemas.microsoft.com/office/powerpoint/2012/main" userId="41c7373254f8ee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257FA7"/>
    <a:srgbClr val="D27D00"/>
    <a:srgbClr val="666666"/>
    <a:srgbClr val="9FC54C"/>
    <a:srgbClr val="DA8367"/>
    <a:srgbClr val="C9B4D5"/>
    <a:srgbClr val="999999"/>
    <a:srgbClr val="A479B1"/>
    <a:srgbClr val="EFC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0" autoAdjust="0"/>
    <p:restoredTop sz="71932" autoAdjust="0"/>
  </p:normalViewPr>
  <p:slideViewPr>
    <p:cSldViewPr snapToGrid="0">
      <p:cViewPr varScale="1">
        <p:scale>
          <a:sx n="31" d="100"/>
          <a:sy n="31" d="100"/>
        </p:scale>
        <p:origin x="1328" y="32"/>
      </p:cViewPr>
      <p:guideLst>
        <p:guide orient="horz" pos="3117"/>
        <p:guide pos="496"/>
        <p:guide orient="horz" pos="874"/>
        <p:guide pos="5417"/>
        <p:guide orient="horz" pos="3657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[גרפים sql 20200322.xlsx]סיבת התייצבות!PivotTable1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7641378014665089E-2"/>
          <c:y val="8.9107683218116476E-2"/>
          <c:w val="0.90959851869943009"/>
          <c:h val="0.68451384448543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'סיבת התייצבות'!$N$1:$N$2</c:f>
              <c:strCache>
                <c:ptCount val="1"/>
                <c:pt idx="0">
                  <c:v>אחר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'סיבת התייצבות'!$M$3:$M$47</c:f>
              <c:strCache>
                <c:ptCount val="44"/>
                <c:pt idx="0">
                  <c:v>01/03/2020</c:v>
                </c:pt>
                <c:pt idx="1">
                  <c:v>02/03/2020</c:v>
                </c:pt>
                <c:pt idx="2">
                  <c:v>03/03/2020</c:v>
                </c:pt>
                <c:pt idx="3">
                  <c:v>04/03/2020</c:v>
                </c:pt>
                <c:pt idx="4">
                  <c:v>05/03/2020</c:v>
                </c:pt>
                <c:pt idx="5">
                  <c:v>06/03/2020</c:v>
                </c:pt>
                <c:pt idx="6">
                  <c:v>07/03/2020</c:v>
                </c:pt>
                <c:pt idx="7">
                  <c:v>08/03/2020</c:v>
                </c:pt>
                <c:pt idx="8">
                  <c:v>09/03/2020</c:v>
                </c:pt>
                <c:pt idx="9">
                  <c:v>10/03/2020</c:v>
                </c:pt>
                <c:pt idx="10">
                  <c:v>11/03/2020</c:v>
                </c:pt>
                <c:pt idx="11">
                  <c:v>12/03/2020</c:v>
                </c:pt>
                <c:pt idx="12">
                  <c:v>13/03/2020</c:v>
                </c:pt>
                <c:pt idx="13">
                  <c:v>14/03/2020</c:v>
                </c:pt>
                <c:pt idx="14">
                  <c:v>15/03/2020</c:v>
                </c:pt>
                <c:pt idx="15">
                  <c:v>16/03/2020</c:v>
                </c:pt>
                <c:pt idx="16">
                  <c:v>17/03/2020</c:v>
                </c:pt>
                <c:pt idx="17">
                  <c:v>18/03/2020</c:v>
                </c:pt>
                <c:pt idx="18">
                  <c:v>19/03/2020</c:v>
                </c:pt>
                <c:pt idx="19">
                  <c:v>20/03/2020</c:v>
                </c:pt>
                <c:pt idx="20">
                  <c:v>21/03/2020</c:v>
                </c:pt>
                <c:pt idx="21">
                  <c:v>22/03/2020</c:v>
                </c:pt>
                <c:pt idx="22">
                  <c:v>23/03/2020</c:v>
                </c:pt>
                <c:pt idx="23">
                  <c:v>24/03/2020</c:v>
                </c:pt>
                <c:pt idx="24">
                  <c:v>25/03/2020</c:v>
                </c:pt>
                <c:pt idx="25">
                  <c:v>26/03/2020</c:v>
                </c:pt>
                <c:pt idx="26">
                  <c:v>27/03/2020</c:v>
                </c:pt>
                <c:pt idx="27">
                  <c:v>28/03/2020</c:v>
                </c:pt>
                <c:pt idx="28">
                  <c:v>29/03/2020</c:v>
                </c:pt>
                <c:pt idx="29">
                  <c:v>30/03/2020</c:v>
                </c:pt>
                <c:pt idx="30">
                  <c:v>31/03/2020</c:v>
                </c:pt>
                <c:pt idx="31">
                  <c:v>01/04/2020</c:v>
                </c:pt>
                <c:pt idx="32">
                  <c:v>02/04/2020</c:v>
                </c:pt>
                <c:pt idx="33">
                  <c:v>03/04/2020</c:v>
                </c:pt>
                <c:pt idx="34">
                  <c:v>04/04/2020</c:v>
                </c:pt>
                <c:pt idx="35">
                  <c:v>05/04/2020</c:v>
                </c:pt>
                <c:pt idx="36">
                  <c:v>06/04/2020</c:v>
                </c:pt>
                <c:pt idx="37">
                  <c:v>07/04/2020</c:v>
                </c:pt>
                <c:pt idx="38">
                  <c:v>08/04/2020</c:v>
                </c:pt>
                <c:pt idx="39">
                  <c:v>09/04/2020</c:v>
                </c:pt>
                <c:pt idx="40">
                  <c:v>10/04/2020</c:v>
                </c:pt>
                <c:pt idx="41">
                  <c:v>11/04/2020</c:v>
                </c:pt>
                <c:pt idx="42">
                  <c:v>12/04/2020</c:v>
                </c:pt>
                <c:pt idx="43">
                  <c:v>13/04/2020</c:v>
                </c:pt>
              </c:strCache>
            </c:strRef>
          </c:cat>
          <c:val>
            <c:numRef>
              <c:f>'סיבת התייצבות'!$N$3:$N$47</c:f>
              <c:numCache>
                <c:formatCode>General</c:formatCode>
                <c:ptCount val="44"/>
                <c:pt idx="0">
                  <c:v>770</c:v>
                </c:pt>
                <c:pt idx="1">
                  <c:v>13</c:v>
                </c:pt>
                <c:pt idx="2">
                  <c:v>561</c:v>
                </c:pt>
                <c:pt idx="3">
                  <c:v>425</c:v>
                </c:pt>
                <c:pt idx="4">
                  <c:v>463</c:v>
                </c:pt>
                <c:pt idx="5">
                  <c:v>7</c:v>
                </c:pt>
                <c:pt idx="6">
                  <c:v>12</c:v>
                </c:pt>
                <c:pt idx="7">
                  <c:v>392</c:v>
                </c:pt>
                <c:pt idx="8">
                  <c:v>288</c:v>
                </c:pt>
                <c:pt idx="9">
                  <c:v>28</c:v>
                </c:pt>
                <c:pt idx="10">
                  <c:v>263</c:v>
                </c:pt>
                <c:pt idx="11">
                  <c:v>355</c:v>
                </c:pt>
                <c:pt idx="12">
                  <c:v>27</c:v>
                </c:pt>
                <c:pt idx="13">
                  <c:v>70</c:v>
                </c:pt>
                <c:pt idx="14">
                  <c:v>3099</c:v>
                </c:pt>
                <c:pt idx="15">
                  <c:v>91</c:v>
                </c:pt>
                <c:pt idx="16">
                  <c:v>483</c:v>
                </c:pt>
                <c:pt idx="17">
                  <c:v>1091</c:v>
                </c:pt>
                <c:pt idx="18">
                  <c:v>1013</c:v>
                </c:pt>
                <c:pt idx="19">
                  <c:v>383</c:v>
                </c:pt>
                <c:pt idx="20">
                  <c:v>212</c:v>
                </c:pt>
                <c:pt idx="21">
                  <c:v>1267</c:v>
                </c:pt>
                <c:pt idx="22">
                  <c:v>1398</c:v>
                </c:pt>
                <c:pt idx="23">
                  <c:v>1069</c:v>
                </c:pt>
                <c:pt idx="24">
                  <c:v>1070</c:v>
                </c:pt>
                <c:pt idx="25">
                  <c:v>1493</c:v>
                </c:pt>
                <c:pt idx="26">
                  <c:v>394</c:v>
                </c:pt>
                <c:pt idx="27">
                  <c:v>284</c:v>
                </c:pt>
                <c:pt idx="28">
                  <c:v>792</c:v>
                </c:pt>
                <c:pt idx="29">
                  <c:v>1029</c:v>
                </c:pt>
                <c:pt idx="30">
                  <c:v>1142</c:v>
                </c:pt>
                <c:pt idx="31">
                  <c:v>789</c:v>
                </c:pt>
                <c:pt idx="32">
                  <c:v>656</c:v>
                </c:pt>
                <c:pt idx="33">
                  <c:v>215</c:v>
                </c:pt>
                <c:pt idx="34">
                  <c:v>166</c:v>
                </c:pt>
                <c:pt idx="35">
                  <c:v>486</c:v>
                </c:pt>
                <c:pt idx="36">
                  <c:v>505</c:v>
                </c:pt>
                <c:pt idx="37">
                  <c:v>307</c:v>
                </c:pt>
                <c:pt idx="38">
                  <c:v>168</c:v>
                </c:pt>
                <c:pt idx="39">
                  <c:v>126</c:v>
                </c:pt>
                <c:pt idx="40">
                  <c:v>152</c:v>
                </c:pt>
                <c:pt idx="41">
                  <c:v>116</c:v>
                </c:pt>
                <c:pt idx="42">
                  <c:v>307</c:v>
                </c:pt>
                <c:pt idx="4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7-4ED2-AE78-F10C84E39A41}"/>
            </c:ext>
          </c:extLst>
        </c:ser>
        <c:ser>
          <c:idx val="1"/>
          <c:order val="1"/>
          <c:tx>
            <c:strRef>
              <c:f>'סיבת התייצבות'!$O$1:$O$2</c:f>
              <c:strCache>
                <c:ptCount val="1"/>
                <c:pt idx="0">
                  <c:v>התפטרות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'סיבת התייצבות'!$M$3:$M$47</c:f>
              <c:strCache>
                <c:ptCount val="44"/>
                <c:pt idx="0">
                  <c:v>01/03/2020</c:v>
                </c:pt>
                <c:pt idx="1">
                  <c:v>02/03/2020</c:v>
                </c:pt>
                <c:pt idx="2">
                  <c:v>03/03/2020</c:v>
                </c:pt>
                <c:pt idx="3">
                  <c:v>04/03/2020</c:v>
                </c:pt>
                <c:pt idx="4">
                  <c:v>05/03/2020</c:v>
                </c:pt>
                <c:pt idx="5">
                  <c:v>06/03/2020</c:v>
                </c:pt>
                <c:pt idx="6">
                  <c:v>07/03/2020</c:v>
                </c:pt>
                <c:pt idx="7">
                  <c:v>08/03/2020</c:v>
                </c:pt>
                <c:pt idx="8">
                  <c:v>09/03/2020</c:v>
                </c:pt>
                <c:pt idx="9">
                  <c:v>10/03/2020</c:v>
                </c:pt>
                <c:pt idx="10">
                  <c:v>11/03/2020</c:v>
                </c:pt>
                <c:pt idx="11">
                  <c:v>12/03/2020</c:v>
                </c:pt>
                <c:pt idx="12">
                  <c:v>13/03/2020</c:v>
                </c:pt>
                <c:pt idx="13">
                  <c:v>14/03/2020</c:v>
                </c:pt>
                <c:pt idx="14">
                  <c:v>15/03/2020</c:v>
                </c:pt>
                <c:pt idx="15">
                  <c:v>16/03/2020</c:v>
                </c:pt>
                <c:pt idx="16">
                  <c:v>17/03/2020</c:v>
                </c:pt>
                <c:pt idx="17">
                  <c:v>18/03/2020</c:v>
                </c:pt>
                <c:pt idx="18">
                  <c:v>19/03/2020</c:v>
                </c:pt>
                <c:pt idx="19">
                  <c:v>20/03/2020</c:v>
                </c:pt>
                <c:pt idx="20">
                  <c:v>21/03/2020</c:v>
                </c:pt>
                <c:pt idx="21">
                  <c:v>22/03/2020</c:v>
                </c:pt>
                <c:pt idx="22">
                  <c:v>23/03/2020</c:v>
                </c:pt>
                <c:pt idx="23">
                  <c:v>24/03/2020</c:v>
                </c:pt>
                <c:pt idx="24">
                  <c:v>25/03/2020</c:v>
                </c:pt>
                <c:pt idx="25">
                  <c:v>26/03/2020</c:v>
                </c:pt>
                <c:pt idx="26">
                  <c:v>27/03/2020</c:v>
                </c:pt>
                <c:pt idx="27">
                  <c:v>28/03/2020</c:v>
                </c:pt>
                <c:pt idx="28">
                  <c:v>29/03/2020</c:v>
                </c:pt>
                <c:pt idx="29">
                  <c:v>30/03/2020</c:v>
                </c:pt>
                <c:pt idx="30">
                  <c:v>31/03/2020</c:v>
                </c:pt>
                <c:pt idx="31">
                  <c:v>01/04/2020</c:v>
                </c:pt>
                <c:pt idx="32">
                  <c:v>02/04/2020</c:v>
                </c:pt>
                <c:pt idx="33">
                  <c:v>03/04/2020</c:v>
                </c:pt>
                <c:pt idx="34">
                  <c:v>04/04/2020</c:v>
                </c:pt>
                <c:pt idx="35">
                  <c:v>05/04/2020</c:v>
                </c:pt>
                <c:pt idx="36">
                  <c:v>06/04/2020</c:v>
                </c:pt>
                <c:pt idx="37">
                  <c:v>07/04/2020</c:v>
                </c:pt>
                <c:pt idx="38">
                  <c:v>08/04/2020</c:v>
                </c:pt>
                <c:pt idx="39">
                  <c:v>09/04/2020</c:v>
                </c:pt>
                <c:pt idx="40">
                  <c:v>10/04/2020</c:v>
                </c:pt>
                <c:pt idx="41">
                  <c:v>11/04/2020</c:v>
                </c:pt>
                <c:pt idx="42">
                  <c:v>12/04/2020</c:v>
                </c:pt>
                <c:pt idx="43">
                  <c:v>13/04/2020</c:v>
                </c:pt>
              </c:strCache>
            </c:strRef>
          </c:cat>
          <c:val>
            <c:numRef>
              <c:f>'סיבת התייצבות'!$O$3:$O$47</c:f>
              <c:numCache>
                <c:formatCode>General</c:formatCode>
                <c:ptCount val="44"/>
                <c:pt idx="0">
                  <c:v>265</c:v>
                </c:pt>
                <c:pt idx="1">
                  <c:v>31</c:v>
                </c:pt>
                <c:pt idx="2">
                  <c:v>213</c:v>
                </c:pt>
                <c:pt idx="3">
                  <c:v>208</c:v>
                </c:pt>
                <c:pt idx="4">
                  <c:v>162</c:v>
                </c:pt>
                <c:pt idx="5">
                  <c:v>10</c:v>
                </c:pt>
                <c:pt idx="6">
                  <c:v>19</c:v>
                </c:pt>
                <c:pt idx="7">
                  <c:v>159</c:v>
                </c:pt>
                <c:pt idx="8">
                  <c:v>162</c:v>
                </c:pt>
                <c:pt idx="9">
                  <c:v>43</c:v>
                </c:pt>
                <c:pt idx="10">
                  <c:v>166</c:v>
                </c:pt>
                <c:pt idx="11">
                  <c:v>185</c:v>
                </c:pt>
                <c:pt idx="12">
                  <c:v>40</c:v>
                </c:pt>
                <c:pt idx="13">
                  <c:v>137</c:v>
                </c:pt>
                <c:pt idx="14">
                  <c:v>557</c:v>
                </c:pt>
                <c:pt idx="15">
                  <c:v>66</c:v>
                </c:pt>
                <c:pt idx="16">
                  <c:v>709</c:v>
                </c:pt>
                <c:pt idx="17">
                  <c:v>1342</c:v>
                </c:pt>
                <c:pt idx="18">
                  <c:v>1584</c:v>
                </c:pt>
                <c:pt idx="19">
                  <c:v>574</c:v>
                </c:pt>
                <c:pt idx="20">
                  <c:v>372</c:v>
                </c:pt>
                <c:pt idx="21">
                  <c:v>995</c:v>
                </c:pt>
                <c:pt idx="22">
                  <c:v>1266</c:v>
                </c:pt>
                <c:pt idx="23">
                  <c:v>852</c:v>
                </c:pt>
                <c:pt idx="24">
                  <c:v>800</c:v>
                </c:pt>
                <c:pt idx="25">
                  <c:v>771</c:v>
                </c:pt>
                <c:pt idx="26">
                  <c:v>252</c:v>
                </c:pt>
                <c:pt idx="27">
                  <c:v>263</c:v>
                </c:pt>
                <c:pt idx="28">
                  <c:v>580</c:v>
                </c:pt>
                <c:pt idx="29">
                  <c:v>709</c:v>
                </c:pt>
                <c:pt idx="30">
                  <c:v>827</c:v>
                </c:pt>
                <c:pt idx="31">
                  <c:v>723</c:v>
                </c:pt>
                <c:pt idx="32">
                  <c:v>487</c:v>
                </c:pt>
                <c:pt idx="33">
                  <c:v>133</c:v>
                </c:pt>
                <c:pt idx="34">
                  <c:v>110</c:v>
                </c:pt>
                <c:pt idx="35">
                  <c:v>476</c:v>
                </c:pt>
                <c:pt idx="36">
                  <c:v>395</c:v>
                </c:pt>
                <c:pt idx="37">
                  <c:v>240</c:v>
                </c:pt>
                <c:pt idx="38">
                  <c:v>121</c:v>
                </c:pt>
                <c:pt idx="39">
                  <c:v>122</c:v>
                </c:pt>
                <c:pt idx="40">
                  <c:v>113</c:v>
                </c:pt>
                <c:pt idx="41">
                  <c:v>103</c:v>
                </c:pt>
                <c:pt idx="42">
                  <c:v>546</c:v>
                </c:pt>
                <c:pt idx="43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7-4ED2-AE78-F10C84E39A41}"/>
            </c:ext>
          </c:extLst>
        </c:ser>
        <c:ser>
          <c:idx val="2"/>
          <c:order val="2"/>
          <c:tx>
            <c:strRef>
              <c:f>'סיבת התייצבות'!$P$1:$P$2</c:f>
              <c:strCache>
                <c:ptCount val="1"/>
                <c:pt idx="0">
                  <c:v>חל"ת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'סיבת התייצבות'!$M$3:$M$47</c:f>
              <c:strCache>
                <c:ptCount val="44"/>
                <c:pt idx="0">
                  <c:v>01/03/2020</c:v>
                </c:pt>
                <c:pt idx="1">
                  <c:v>02/03/2020</c:v>
                </c:pt>
                <c:pt idx="2">
                  <c:v>03/03/2020</c:v>
                </c:pt>
                <c:pt idx="3">
                  <c:v>04/03/2020</c:v>
                </c:pt>
                <c:pt idx="4">
                  <c:v>05/03/2020</c:v>
                </c:pt>
                <c:pt idx="5">
                  <c:v>06/03/2020</c:v>
                </c:pt>
                <c:pt idx="6">
                  <c:v>07/03/2020</c:v>
                </c:pt>
                <c:pt idx="7">
                  <c:v>08/03/2020</c:v>
                </c:pt>
                <c:pt idx="8">
                  <c:v>09/03/2020</c:v>
                </c:pt>
                <c:pt idx="9">
                  <c:v>10/03/2020</c:v>
                </c:pt>
                <c:pt idx="10">
                  <c:v>11/03/2020</c:v>
                </c:pt>
                <c:pt idx="11">
                  <c:v>12/03/2020</c:v>
                </c:pt>
                <c:pt idx="12">
                  <c:v>13/03/2020</c:v>
                </c:pt>
                <c:pt idx="13">
                  <c:v>14/03/2020</c:v>
                </c:pt>
                <c:pt idx="14">
                  <c:v>15/03/2020</c:v>
                </c:pt>
                <c:pt idx="15">
                  <c:v>16/03/2020</c:v>
                </c:pt>
                <c:pt idx="16">
                  <c:v>17/03/2020</c:v>
                </c:pt>
                <c:pt idx="17">
                  <c:v>18/03/2020</c:v>
                </c:pt>
                <c:pt idx="18">
                  <c:v>19/03/2020</c:v>
                </c:pt>
                <c:pt idx="19">
                  <c:v>20/03/2020</c:v>
                </c:pt>
                <c:pt idx="20">
                  <c:v>21/03/2020</c:v>
                </c:pt>
                <c:pt idx="21">
                  <c:v>22/03/2020</c:v>
                </c:pt>
                <c:pt idx="22">
                  <c:v>23/03/2020</c:v>
                </c:pt>
                <c:pt idx="23">
                  <c:v>24/03/2020</c:v>
                </c:pt>
                <c:pt idx="24">
                  <c:v>25/03/2020</c:v>
                </c:pt>
                <c:pt idx="25">
                  <c:v>26/03/2020</c:v>
                </c:pt>
                <c:pt idx="26">
                  <c:v>27/03/2020</c:v>
                </c:pt>
                <c:pt idx="27">
                  <c:v>28/03/2020</c:v>
                </c:pt>
                <c:pt idx="28">
                  <c:v>29/03/2020</c:v>
                </c:pt>
                <c:pt idx="29">
                  <c:v>30/03/2020</c:v>
                </c:pt>
                <c:pt idx="30">
                  <c:v>31/03/2020</c:v>
                </c:pt>
                <c:pt idx="31">
                  <c:v>01/04/2020</c:v>
                </c:pt>
                <c:pt idx="32">
                  <c:v>02/04/2020</c:v>
                </c:pt>
                <c:pt idx="33">
                  <c:v>03/04/2020</c:v>
                </c:pt>
                <c:pt idx="34">
                  <c:v>04/04/2020</c:v>
                </c:pt>
                <c:pt idx="35">
                  <c:v>05/04/2020</c:v>
                </c:pt>
                <c:pt idx="36">
                  <c:v>06/04/2020</c:v>
                </c:pt>
                <c:pt idx="37">
                  <c:v>07/04/2020</c:v>
                </c:pt>
                <c:pt idx="38">
                  <c:v>08/04/2020</c:v>
                </c:pt>
                <c:pt idx="39">
                  <c:v>09/04/2020</c:v>
                </c:pt>
                <c:pt idx="40">
                  <c:v>10/04/2020</c:v>
                </c:pt>
                <c:pt idx="41">
                  <c:v>11/04/2020</c:v>
                </c:pt>
                <c:pt idx="42">
                  <c:v>12/04/2020</c:v>
                </c:pt>
                <c:pt idx="43">
                  <c:v>13/04/2020</c:v>
                </c:pt>
              </c:strCache>
            </c:strRef>
          </c:cat>
          <c:val>
            <c:numRef>
              <c:f>'סיבת התייצבות'!$P$3:$P$47</c:f>
              <c:numCache>
                <c:formatCode>General</c:formatCode>
                <c:ptCount val="44"/>
                <c:pt idx="0">
                  <c:v>94</c:v>
                </c:pt>
                <c:pt idx="1">
                  <c:v>29</c:v>
                </c:pt>
                <c:pt idx="2">
                  <c:v>82</c:v>
                </c:pt>
                <c:pt idx="3">
                  <c:v>56</c:v>
                </c:pt>
                <c:pt idx="4">
                  <c:v>54</c:v>
                </c:pt>
                <c:pt idx="5">
                  <c:v>8</c:v>
                </c:pt>
                <c:pt idx="6">
                  <c:v>11</c:v>
                </c:pt>
                <c:pt idx="7">
                  <c:v>173</c:v>
                </c:pt>
                <c:pt idx="8">
                  <c:v>220</c:v>
                </c:pt>
                <c:pt idx="9">
                  <c:v>400</c:v>
                </c:pt>
                <c:pt idx="10">
                  <c:v>1275</c:v>
                </c:pt>
                <c:pt idx="11">
                  <c:v>2981</c:v>
                </c:pt>
                <c:pt idx="12">
                  <c:v>1224</c:v>
                </c:pt>
                <c:pt idx="13">
                  <c:v>3347</c:v>
                </c:pt>
                <c:pt idx="14">
                  <c:v>77404</c:v>
                </c:pt>
                <c:pt idx="15">
                  <c:v>8981</c:v>
                </c:pt>
                <c:pt idx="16">
                  <c:v>63794</c:v>
                </c:pt>
                <c:pt idx="17">
                  <c:v>100466</c:v>
                </c:pt>
                <c:pt idx="18">
                  <c:v>113881</c:v>
                </c:pt>
                <c:pt idx="19">
                  <c:v>40225</c:v>
                </c:pt>
                <c:pt idx="20">
                  <c:v>18920</c:v>
                </c:pt>
                <c:pt idx="21">
                  <c:v>44602</c:v>
                </c:pt>
                <c:pt idx="22">
                  <c:v>72705</c:v>
                </c:pt>
                <c:pt idx="23">
                  <c:v>46566</c:v>
                </c:pt>
                <c:pt idx="24">
                  <c:v>44520</c:v>
                </c:pt>
                <c:pt idx="25">
                  <c:v>37820</c:v>
                </c:pt>
                <c:pt idx="26">
                  <c:v>4666</c:v>
                </c:pt>
                <c:pt idx="27">
                  <c:v>8646</c:v>
                </c:pt>
                <c:pt idx="28">
                  <c:v>19138</c:v>
                </c:pt>
                <c:pt idx="29">
                  <c:v>23808</c:v>
                </c:pt>
                <c:pt idx="30">
                  <c:v>25309</c:v>
                </c:pt>
                <c:pt idx="31">
                  <c:v>22843</c:v>
                </c:pt>
                <c:pt idx="32">
                  <c:v>11967</c:v>
                </c:pt>
                <c:pt idx="33">
                  <c:v>1967</c:v>
                </c:pt>
                <c:pt idx="34">
                  <c:v>1310</c:v>
                </c:pt>
                <c:pt idx="35">
                  <c:v>10939</c:v>
                </c:pt>
                <c:pt idx="36">
                  <c:v>7839</c:v>
                </c:pt>
                <c:pt idx="37">
                  <c:v>5122</c:v>
                </c:pt>
                <c:pt idx="38">
                  <c:v>1437</c:v>
                </c:pt>
                <c:pt idx="39">
                  <c:v>980</c:v>
                </c:pt>
                <c:pt idx="40">
                  <c:v>1129</c:v>
                </c:pt>
                <c:pt idx="41">
                  <c:v>817</c:v>
                </c:pt>
                <c:pt idx="42">
                  <c:v>8747</c:v>
                </c:pt>
                <c:pt idx="43">
                  <c:v>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67-4ED2-AE78-F10C84E39A41}"/>
            </c:ext>
          </c:extLst>
        </c:ser>
        <c:ser>
          <c:idx val="3"/>
          <c:order val="3"/>
          <c:tx>
            <c:strRef>
              <c:f>'סיבת התייצבות'!$Q$1:$Q$2</c:f>
              <c:strCache>
                <c:ptCount val="1"/>
                <c:pt idx="0">
                  <c:v>פיטורין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'סיבת התייצבות'!$M$3:$M$47</c:f>
              <c:strCache>
                <c:ptCount val="44"/>
                <c:pt idx="0">
                  <c:v>01/03/2020</c:v>
                </c:pt>
                <c:pt idx="1">
                  <c:v>02/03/2020</c:v>
                </c:pt>
                <c:pt idx="2">
                  <c:v>03/03/2020</c:v>
                </c:pt>
                <c:pt idx="3">
                  <c:v>04/03/2020</c:v>
                </c:pt>
                <c:pt idx="4">
                  <c:v>05/03/2020</c:v>
                </c:pt>
                <c:pt idx="5">
                  <c:v>06/03/2020</c:v>
                </c:pt>
                <c:pt idx="6">
                  <c:v>07/03/2020</c:v>
                </c:pt>
                <c:pt idx="7">
                  <c:v>08/03/2020</c:v>
                </c:pt>
                <c:pt idx="8">
                  <c:v>09/03/2020</c:v>
                </c:pt>
                <c:pt idx="9">
                  <c:v>10/03/2020</c:v>
                </c:pt>
                <c:pt idx="10">
                  <c:v>11/03/2020</c:v>
                </c:pt>
                <c:pt idx="11">
                  <c:v>12/03/2020</c:v>
                </c:pt>
                <c:pt idx="12">
                  <c:v>13/03/2020</c:v>
                </c:pt>
                <c:pt idx="13">
                  <c:v>14/03/2020</c:v>
                </c:pt>
                <c:pt idx="14">
                  <c:v>15/03/2020</c:v>
                </c:pt>
                <c:pt idx="15">
                  <c:v>16/03/2020</c:v>
                </c:pt>
                <c:pt idx="16">
                  <c:v>17/03/2020</c:v>
                </c:pt>
                <c:pt idx="17">
                  <c:v>18/03/2020</c:v>
                </c:pt>
                <c:pt idx="18">
                  <c:v>19/03/2020</c:v>
                </c:pt>
                <c:pt idx="19">
                  <c:v>20/03/2020</c:v>
                </c:pt>
                <c:pt idx="20">
                  <c:v>21/03/2020</c:v>
                </c:pt>
                <c:pt idx="21">
                  <c:v>22/03/2020</c:v>
                </c:pt>
                <c:pt idx="22">
                  <c:v>23/03/2020</c:v>
                </c:pt>
                <c:pt idx="23">
                  <c:v>24/03/2020</c:v>
                </c:pt>
                <c:pt idx="24">
                  <c:v>25/03/2020</c:v>
                </c:pt>
                <c:pt idx="25">
                  <c:v>26/03/2020</c:v>
                </c:pt>
                <c:pt idx="26">
                  <c:v>27/03/2020</c:v>
                </c:pt>
                <c:pt idx="27">
                  <c:v>28/03/2020</c:v>
                </c:pt>
                <c:pt idx="28">
                  <c:v>29/03/2020</c:v>
                </c:pt>
                <c:pt idx="29">
                  <c:v>30/03/2020</c:v>
                </c:pt>
                <c:pt idx="30">
                  <c:v>31/03/2020</c:v>
                </c:pt>
                <c:pt idx="31">
                  <c:v>01/04/2020</c:v>
                </c:pt>
                <c:pt idx="32">
                  <c:v>02/04/2020</c:v>
                </c:pt>
                <c:pt idx="33">
                  <c:v>03/04/2020</c:v>
                </c:pt>
                <c:pt idx="34">
                  <c:v>04/04/2020</c:v>
                </c:pt>
                <c:pt idx="35">
                  <c:v>05/04/2020</c:v>
                </c:pt>
                <c:pt idx="36">
                  <c:v>06/04/2020</c:v>
                </c:pt>
                <c:pt idx="37">
                  <c:v>07/04/2020</c:v>
                </c:pt>
                <c:pt idx="38">
                  <c:v>08/04/2020</c:v>
                </c:pt>
                <c:pt idx="39">
                  <c:v>09/04/2020</c:v>
                </c:pt>
                <c:pt idx="40">
                  <c:v>10/04/2020</c:v>
                </c:pt>
                <c:pt idx="41">
                  <c:v>11/04/2020</c:v>
                </c:pt>
                <c:pt idx="42">
                  <c:v>12/04/2020</c:v>
                </c:pt>
                <c:pt idx="43">
                  <c:v>13/04/2020</c:v>
                </c:pt>
              </c:strCache>
            </c:strRef>
          </c:cat>
          <c:val>
            <c:numRef>
              <c:f>'סיבת התייצבות'!$Q$3:$Q$47</c:f>
              <c:numCache>
                <c:formatCode>General</c:formatCode>
                <c:ptCount val="44"/>
                <c:pt idx="0">
                  <c:v>1978</c:v>
                </c:pt>
                <c:pt idx="1">
                  <c:v>101</c:v>
                </c:pt>
                <c:pt idx="2">
                  <c:v>1321</c:v>
                </c:pt>
                <c:pt idx="3">
                  <c:v>892</c:v>
                </c:pt>
                <c:pt idx="4">
                  <c:v>887</c:v>
                </c:pt>
                <c:pt idx="5">
                  <c:v>37</c:v>
                </c:pt>
                <c:pt idx="6">
                  <c:v>69</c:v>
                </c:pt>
                <c:pt idx="7">
                  <c:v>1083</c:v>
                </c:pt>
                <c:pt idx="8">
                  <c:v>737</c:v>
                </c:pt>
                <c:pt idx="9">
                  <c:v>190</c:v>
                </c:pt>
                <c:pt idx="10">
                  <c:v>887</c:v>
                </c:pt>
                <c:pt idx="11">
                  <c:v>1207</c:v>
                </c:pt>
                <c:pt idx="12">
                  <c:v>199</c:v>
                </c:pt>
                <c:pt idx="13">
                  <c:v>457</c:v>
                </c:pt>
                <c:pt idx="14">
                  <c:v>4039</c:v>
                </c:pt>
                <c:pt idx="15">
                  <c:v>487</c:v>
                </c:pt>
                <c:pt idx="16">
                  <c:v>2566</c:v>
                </c:pt>
                <c:pt idx="17">
                  <c:v>4395</c:v>
                </c:pt>
                <c:pt idx="18">
                  <c:v>5052</c:v>
                </c:pt>
                <c:pt idx="19">
                  <c:v>1786</c:v>
                </c:pt>
                <c:pt idx="20">
                  <c:v>1040</c:v>
                </c:pt>
                <c:pt idx="21">
                  <c:v>3961</c:v>
                </c:pt>
                <c:pt idx="22">
                  <c:v>4549</c:v>
                </c:pt>
                <c:pt idx="23">
                  <c:v>3082</c:v>
                </c:pt>
                <c:pt idx="24">
                  <c:v>2910</c:v>
                </c:pt>
                <c:pt idx="25">
                  <c:v>2539</c:v>
                </c:pt>
                <c:pt idx="26">
                  <c:v>673</c:v>
                </c:pt>
                <c:pt idx="27">
                  <c:v>797</c:v>
                </c:pt>
                <c:pt idx="28">
                  <c:v>1761</c:v>
                </c:pt>
                <c:pt idx="29">
                  <c:v>2086</c:v>
                </c:pt>
                <c:pt idx="30">
                  <c:v>2496</c:v>
                </c:pt>
                <c:pt idx="31">
                  <c:v>2634</c:v>
                </c:pt>
                <c:pt idx="32">
                  <c:v>1586</c:v>
                </c:pt>
                <c:pt idx="33">
                  <c:v>446</c:v>
                </c:pt>
                <c:pt idx="34">
                  <c:v>328</c:v>
                </c:pt>
                <c:pt idx="35">
                  <c:v>1378</c:v>
                </c:pt>
                <c:pt idx="36">
                  <c:v>1164</c:v>
                </c:pt>
                <c:pt idx="37">
                  <c:v>694</c:v>
                </c:pt>
                <c:pt idx="38">
                  <c:v>329</c:v>
                </c:pt>
                <c:pt idx="39">
                  <c:v>245</c:v>
                </c:pt>
                <c:pt idx="40">
                  <c:v>302</c:v>
                </c:pt>
                <c:pt idx="41">
                  <c:v>218</c:v>
                </c:pt>
                <c:pt idx="42">
                  <c:v>1195</c:v>
                </c:pt>
                <c:pt idx="43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67-4ED2-AE78-F10C84E39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98607295"/>
        <c:axId val="1461976271"/>
      </c:barChart>
      <c:catAx>
        <c:axId val="20986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61976271"/>
        <c:crosses val="autoZero"/>
        <c:auto val="1"/>
        <c:lblAlgn val="ctr"/>
        <c:lblOffset val="100"/>
        <c:noMultiLvlLbl val="0"/>
      </c:catAx>
      <c:valAx>
        <c:axId val="146197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0986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659174591728253"/>
          <c:y val="0.93024465562082281"/>
          <c:w val="0.69339276888440504"/>
          <c:h val="6.9755344379177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/>
      </a:pPr>
      <a:endParaRPr lang="he-IL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592" y="1"/>
            <a:ext cx="2946084" cy="49792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7" y="1"/>
            <a:ext cx="2946084" cy="49792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A8E0E5-6D84-4A41-AD33-141D262ED333}" type="datetimeFigureOut">
              <a:rPr lang="he-IL" smtClean="0"/>
              <a:t>ג'/אייר/תש"ף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592" y="9428716"/>
            <a:ext cx="2946084" cy="49792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7" y="9428716"/>
            <a:ext cx="2946084" cy="49792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34BA86-3F40-4363-9B92-F4699E9F757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404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5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6BEF5B4-5272-4B85-A426-829E3B946DD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608B593-DC7C-4FEA-988C-23E1DCC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8B593-DC7C-4FEA-988C-23E1DCC70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0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8B593-DC7C-4FEA-988C-23E1DCC701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8B593-DC7C-4FEA-988C-23E1DCC701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8B593-DC7C-4FEA-988C-23E1DCC701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8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8956C6-3158-48AC-A1AF-B2364E27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493" y="4131784"/>
            <a:ext cx="5712107" cy="1013165"/>
          </a:xfrm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defRPr sz="2400">
                <a:solidFill>
                  <a:schemeClr val="bg1"/>
                </a:solidFill>
                <a:cs typeface="+mj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6568914-7F53-43E9-8D4E-29FD220B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637" y="5065715"/>
            <a:ext cx="6722963" cy="582733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500">
                <a:solidFill>
                  <a:schemeClr val="bg1"/>
                </a:solidFill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F6AC36-463A-454F-89E2-C86090C8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786870-2367-4A3F-B2F0-50B61EE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9C278A-FFD0-4073-828D-49431008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C751418-A934-4D94-AC5E-0FD7A32BB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497" y="4178042"/>
            <a:ext cx="1745081" cy="1788709"/>
          </a:xfrm>
          <a:prstGeom prst="rect">
            <a:avLst/>
          </a:prstGeom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CDD523E-7459-43DB-A892-E7799B3F3133}"/>
              </a:ext>
            </a:extLst>
          </p:cNvPr>
          <p:cNvCxnSpPr>
            <a:cxnSpLocks/>
          </p:cNvCxnSpPr>
          <p:nvPr userDrawn="1"/>
        </p:nvCxnSpPr>
        <p:spPr>
          <a:xfrm>
            <a:off x="8854633" y="4265271"/>
            <a:ext cx="0" cy="17535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של תמונה 14">
            <a:extLst>
              <a:ext uri="{FF2B5EF4-FFF2-40B4-BE49-F238E27FC236}">
                <a16:creationId xmlns:a16="http://schemas.microsoft.com/office/drawing/2014/main" id="{9FF15D72-2E68-455C-B309-46075CB66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4643"/>
            <a:ext cx="12192000" cy="3215632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6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51F57F-DAE3-4C57-BA24-B32D17AB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3D5681-AA74-482A-9982-51D6941B2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FBEB5E0-93A9-4CA3-93A6-29CDFEBB6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999239C-7B0B-461C-9326-1D8C0F1DF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3555D48-D0C8-4B38-A5F9-33ECD511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F3D823-A42E-46A9-92CA-1FF1E12A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9BFE20-F2B1-4DA9-BDDE-1F5B99C3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7DCCEA5-3559-45E3-8AA8-C51F4EF60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4DFEBB-FE27-4540-9F50-409F53C7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182B5E-6734-4F4A-8DD9-C74B3509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A27C7D-5859-4EF8-9BF0-85AD18B0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8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7999F53-4045-4A66-A957-EB5B7A668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06A0D67-3F7F-419B-8775-B4B12A63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3EABBA-B2B2-47E4-80EC-813FA6F0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073B7B-B361-44F2-8F6F-E30CB00B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2B4D4B-A99B-4703-B330-1D93598B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4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68813" y="4588140"/>
            <a:ext cx="88998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3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שקופית כותרת">
    <p:bg>
      <p:bgPr>
        <a:solidFill>
          <a:srgbClr val="009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8956C6-3158-48AC-A1AF-B2364E27ED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7696" y="2899326"/>
            <a:ext cx="2529840" cy="1013165"/>
          </a:xfrm>
        </p:spPr>
        <p:txBody>
          <a:bodyPr anchor="t" anchorCtr="0">
            <a:noAutofit/>
          </a:bodyPr>
          <a:lstStyle>
            <a:lvl1pPr algn="r">
              <a:lnSpc>
                <a:spcPct val="80000"/>
              </a:lnSpc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he-IL" dirty="0"/>
              <a:t>1</a:t>
            </a:r>
            <a:endParaRPr lang="en-US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6568914-7F53-43E9-8D4E-29FD220B5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9392" y="4189278"/>
            <a:ext cx="3398520" cy="894786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70000"/>
              </a:lnSpc>
              <a:spcBef>
                <a:spcPts val="0"/>
              </a:spcBef>
              <a:buNone/>
              <a:defRPr sz="28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/>
              <a:t>לחץ כדי לערוך סגנון כותרת משנה של</a:t>
            </a:r>
            <a:endParaRPr lang="en-US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F6AC36-463A-454F-89E2-C86090C8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786870-2367-4A3F-B2F0-50B61EE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9C278A-FFD0-4073-828D-49431008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C751418-A934-4D94-AC5E-0FD7A32BB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0185" y="410924"/>
            <a:ext cx="879011" cy="900987"/>
          </a:xfrm>
          <a:prstGeom prst="rect">
            <a:avLst/>
          </a:prstGeom>
        </p:spPr>
      </p:pic>
      <p:sp>
        <p:nvSpPr>
          <p:cNvPr id="15" name="מציין מיקום של תמונה 14">
            <a:extLst>
              <a:ext uri="{FF2B5EF4-FFF2-40B4-BE49-F238E27FC236}">
                <a16:creationId xmlns:a16="http://schemas.microsoft.com/office/drawing/2014/main" id="{9FF15D72-2E68-455C-B309-46075CB66B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0429" y="0"/>
            <a:ext cx="7263115" cy="685800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BACEAE-2A12-480B-96A0-5F35C7C9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833"/>
            <a:ext cx="9626600" cy="716038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A7E802-D0A9-4023-BB34-1938F31C6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A5EE3F-0F6F-489C-8802-18A0E30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FF8DE5-C7FB-4413-9BAE-77A78988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5DA454-7144-45B0-97EB-D0139EB5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394818F6-C0EA-4C38-AE9C-CBE29FA70A9E}"/>
              </a:ext>
            </a:extLst>
          </p:cNvPr>
          <p:cNvSpPr/>
          <p:nvPr userDrawn="1"/>
        </p:nvSpPr>
        <p:spPr>
          <a:xfrm>
            <a:off x="8930640" y="0"/>
            <a:ext cx="3261360" cy="6858000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2BACEAE-2A12-480B-96A0-5F35C7C9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322" y="1851781"/>
            <a:ext cx="2836575" cy="2072520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100" b="1">
                <a:solidFill>
                  <a:schemeClr val="bg1"/>
                </a:solidFill>
                <a:latin typeface="FbSpoiler Bold" panose="02020803050405020304" pitchFamily="18" charset="-79"/>
                <a:cs typeface="+mj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A7E802-D0A9-4023-BB34-1938F31C6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" y="1748632"/>
            <a:ext cx="8244840" cy="4351338"/>
          </a:xfrm>
        </p:spPr>
        <p:txBody>
          <a:bodyPr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A5EE3F-0F6F-489C-8802-18A0E30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FF8DE5-C7FB-4413-9BAE-77A78988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5DA454-7144-45B0-97EB-D0139EB5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9629D7B-E8EF-4870-841F-4E9E74BC1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664" y="413473"/>
            <a:ext cx="875289" cy="8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7D3ACE-81E0-425A-8A18-B00ABDC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E9140B-AB8E-4B3F-89CC-B7F7F5575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1D705EB-3AC4-416A-94EC-3C72478AC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2C856DB-8C38-4A6A-8638-DC1035A7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4441431-523C-452D-91DA-8F83169A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F387E1B-B624-485D-B9ED-63BBF497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D4924E-8077-43A3-AFFD-73389F8E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78E45D-D5C6-4DDA-80F4-EE7F2FDE7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4837F1-E8DF-4612-A6F8-3C5374B6D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4D4A97C-1861-433A-A069-31068DB2C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9BA61A6-329A-4672-B5C8-7C3455315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6EA8A6B-6B27-47D4-9752-925FCA3F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446A161-A94A-4E4F-998D-F7A96791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F773B85-6697-4F01-B955-9B570FFB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249E98-B6B1-40D9-83EA-147A66C2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098E0A2-EB1E-41C1-AB31-7C7BA578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0928374-EFF5-49B9-BDCB-02DFBB22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7788EB-02B2-4439-BA8A-E437FB6E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03F727F-359C-44D6-A5EF-80D8FA4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93EA4B3-601C-4FE0-8A8F-197849E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FFE43E7-139B-4970-B061-FF9FED61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71B60B-F346-419F-8AD6-AA091EC5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0618889-335B-40D5-B75D-9497EE39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99F73A3-7926-4EAF-AFAD-D0DB09A33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B7F1BF1-947A-410C-B0C8-E60B3CB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ABE099D-6F1F-48EE-8DAC-BD010BFD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675F34-1702-4D18-9CE5-ADC0962B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4C9BA66-B19E-4D1D-8F99-8B325558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12071"/>
            <a:ext cx="8978295" cy="71603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2A367A-4B4A-40C4-A965-BBB22E20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11F077-CC95-4B48-9C96-3CE4BBCBF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סקירה מוניטרית אוקטובר 2015</a:t>
            </a: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F7DB19-B023-4F96-9B3F-00A4F38E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סקירה מוניטרית-פיננסית אוקטובר 2015</a:t>
            </a: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39DC28-F438-4952-A78C-6A6755CF8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8145" y="6437632"/>
            <a:ext cx="48055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ED6A-05C0-4C6E-99A6-9B384A60FE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7530463-5D7C-49EB-8A96-91F0255536D5}"/>
              </a:ext>
            </a:extLst>
          </p:cNvPr>
          <p:cNvCxnSpPr>
            <a:cxnSpLocks/>
          </p:cNvCxnSpPr>
          <p:nvPr userDrawn="1"/>
        </p:nvCxnSpPr>
        <p:spPr>
          <a:xfrm>
            <a:off x="812800" y="425753"/>
            <a:ext cx="9729411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38D02B43-FA92-42DA-8F79-C2C104465FF7}"/>
              </a:ext>
            </a:extLst>
          </p:cNvPr>
          <p:cNvCxnSpPr>
            <a:cxnSpLocks/>
          </p:cNvCxnSpPr>
          <p:nvPr userDrawn="1"/>
        </p:nvCxnSpPr>
        <p:spPr>
          <a:xfrm>
            <a:off x="812800" y="1146629"/>
            <a:ext cx="9729411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759D82D2-A81D-4D09-B106-0BFBB91D0A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265" y="413473"/>
            <a:ext cx="878083" cy="8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009FDF"/>
          </a:solidFill>
          <a:latin typeface="FbSpoiler Regular" panose="02020603050405020304" pitchFamily="18" charset="-79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20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05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050" kern="1200">
          <a:solidFill>
            <a:srgbClr val="58595B"/>
          </a:solidFill>
          <a:latin typeface="FbSpoiler Regular" panose="02020603050405020304" pitchFamily="18" charset="-79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12192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12192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6857" y="4588140"/>
            <a:ext cx="88998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0000" y="0"/>
            <a:ext cx="1392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7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מציין מיקום של תמונה 7">
            <a:extLst>
              <a:ext uri="{FF2B5EF4-FFF2-40B4-BE49-F238E27FC236}">
                <a16:creationId xmlns:a16="http://schemas.microsoft.com/office/drawing/2014/main" id="{EC5F92C6-747E-4896-9632-672D4340D0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4172"/>
            <a:ext cx="12192000" cy="3215632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ED6A-05C0-4C6E-99A6-9B384A60FEB6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5504" y="4074289"/>
            <a:ext cx="763929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chemeClr val="bg1"/>
                </a:solidFill>
              </a:rPr>
              <a:t>הודעה לעיתונות אבטלה בתקופת קורונה</a:t>
            </a:r>
          </a:p>
          <a:p>
            <a:endParaRPr lang="he-IL" sz="3200" dirty="0">
              <a:solidFill>
                <a:schemeClr val="bg1"/>
              </a:solidFill>
            </a:endParaRPr>
          </a:p>
          <a:p>
            <a:r>
              <a:rPr lang="he-IL" sz="3200" dirty="0" smtClean="0">
                <a:solidFill>
                  <a:schemeClr val="bg1"/>
                </a:solidFill>
              </a:rPr>
              <a:t>26/4/2020</a:t>
            </a:r>
            <a:endParaRPr lang="he-I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266218" y="400496"/>
            <a:ext cx="10706582" cy="71603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000" dirty="0" smtClean="0"/>
              <a:t>איור 1: התפלגות היומית של דורשי העבודה החדשים בשירות התעסוקה, לפי סיבת ההתייצבות, 1/3/2020-13/4/2020</a:t>
            </a:r>
            <a:endParaRPr lang="he-IL" sz="2000" dirty="0"/>
          </a:p>
        </p:txBody>
      </p:sp>
      <p:graphicFrame>
        <p:nvGraphicFramePr>
          <p:cNvPr id="42" name="תרשים 41">
            <a:extLst>
              <a:ext uri="{FF2B5EF4-FFF2-40B4-BE49-F238E27FC236}">
                <a16:creationId xmlns:a16="http://schemas.microsoft.com/office/drawing/2014/main" id="{6E31AFB6-B418-43F9-B88B-CFB404C8A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841336"/>
              </p:ext>
            </p:extLst>
          </p:nvPr>
        </p:nvGraphicFramePr>
        <p:xfrm>
          <a:off x="787078" y="873465"/>
          <a:ext cx="10347768" cy="53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14399" y="6250329"/>
            <a:ext cx="95041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המקור: שירות התעסוקה הישראלי</a:t>
            </a:r>
            <a:endParaRPr lang="he-IL" sz="2000" b="1" dirty="0"/>
          </a:p>
        </p:txBody>
      </p:sp>
    </p:spTree>
    <p:extLst>
      <p:ext uri="{BB962C8B-B14F-4D97-AF65-F5344CB8AC3E}">
        <p14:creationId xmlns:p14="http://schemas.microsoft.com/office/powerpoint/2010/main" val="39848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מלבן מעוגל 26"/>
          <p:cNvSpPr/>
          <p:nvPr/>
        </p:nvSpPr>
        <p:spPr>
          <a:xfrm>
            <a:off x="7768553" y="2255792"/>
            <a:ext cx="2951544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3269206" y="3402184"/>
            <a:ext cx="8733741" cy="283244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335666" y="400496"/>
            <a:ext cx="10695007" cy="71603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 smtClean="0"/>
              <a:t>איור 2: מבנה נתוני תכונות </a:t>
            </a:r>
            <a:r>
              <a:rPr lang="he-IL" sz="3200" dirty="0" err="1" smtClean="0"/>
              <a:t>כח</a:t>
            </a:r>
            <a:r>
              <a:rPr lang="he-IL" sz="3200" dirty="0" smtClean="0"/>
              <a:t> העבודה</a:t>
            </a:r>
            <a:br>
              <a:rPr lang="he-IL" sz="3200" dirty="0" smtClean="0"/>
            </a:br>
            <a:r>
              <a:rPr lang="he-IL" sz="1700" dirty="0" smtClean="0"/>
              <a:t>(המספרים בסוגריים מתייחסים למספר פרטים בקרב האוכלוסייה בגיל העבודה – 15+ בשנת 2019, טרם פרוץ מגפת הקורונה) </a:t>
            </a:r>
            <a:endParaRPr lang="he-IL" sz="17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58145" y="5835745"/>
            <a:ext cx="480559" cy="365125"/>
          </a:xfrm>
        </p:spPr>
        <p:txBody>
          <a:bodyPr/>
          <a:lstStyle/>
          <a:p>
            <a:fld id="{09EDED6A-05C0-4C6E-99A6-9B384A60FEB6}" type="slidenum">
              <a:rPr lang="en-US" smtClean="0"/>
              <a:t>3</a:t>
            </a:fld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4166886" y="1215338"/>
            <a:ext cx="4467828" cy="75702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4134082" y="1233695"/>
            <a:ext cx="44678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אוכלוסייה בגיל העבודה</a:t>
            </a:r>
          </a:p>
          <a:p>
            <a:pPr algn="ctr"/>
            <a:r>
              <a:rPr lang="he-IL" dirty="0" smtClean="0"/>
              <a:t>(6.5 מיליון)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7768553" y="2219139"/>
            <a:ext cx="295154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מועסקים*</a:t>
            </a:r>
          </a:p>
          <a:p>
            <a:pPr algn="ctr"/>
            <a:r>
              <a:rPr lang="he-IL" dirty="0" smtClean="0"/>
              <a:t>(4.0 מיליון)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1907876" y="2233214"/>
            <a:ext cx="2951544" cy="738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907876" y="2215967"/>
            <a:ext cx="295154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בלתי מועסקים</a:t>
            </a:r>
          </a:p>
          <a:p>
            <a:pPr algn="ctr"/>
            <a:r>
              <a:rPr lang="he-IL" dirty="0" smtClean="0"/>
              <a:t>(2.5 מיליון)</a:t>
            </a:r>
            <a:endParaRPr lang="he-IL" dirty="0"/>
          </a:p>
        </p:txBody>
      </p:sp>
      <p:sp>
        <p:nvSpPr>
          <p:cNvPr id="16" name="מלבן מעוגל 15"/>
          <p:cNvSpPr/>
          <p:nvPr/>
        </p:nvSpPr>
        <p:spPr>
          <a:xfrm>
            <a:off x="6829062" y="3555347"/>
            <a:ext cx="2353518" cy="21791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6873428" y="3570662"/>
            <a:ext cx="23245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נעדרו זמנית ממקום העבודה</a:t>
            </a:r>
          </a:p>
          <a:p>
            <a:pPr algn="ctr"/>
            <a:r>
              <a:rPr lang="he-IL" dirty="0" smtClean="0"/>
              <a:t>(0.3 מיליון)</a:t>
            </a:r>
            <a:endParaRPr lang="he-IL" dirty="0"/>
          </a:p>
        </p:txBody>
      </p:sp>
      <p:sp>
        <p:nvSpPr>
          <p:cNvPr id="18" name="מלבן מעוגל 17"/>
          <p:cNvSpPr/>
          <p:nvPr/>
        </p:nvSpPr>
        <p:spPr>
          <a:xfrm>
            <a:off x="9458446" y="3545701"/>
            <a:ext cx="2353518" cy="21888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9666145" y="3570662"/>
            <a:ext cx="196769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הועסקו בפועל</a:t>
            </a:r>
          </a:p>
          <a:p>
            <a:pPr algn="ctr"/>
            <a:r>
              <a:rPr lang="he-IL" dirty="0" smtClean="0"/>
              <a:t>(3.7 מיליון)</a:t>
            </a:r>
            <a:endParaRPr lang="he-IL" dirty="0"/>
          </a:p>
        </p:txBody>
      </p:sp>
      <p:sp>
        <p:nvSpPr>
          <p:cNvPr id="20" name="מלבן מעוגל 19"/>
          <p:cNvSpPr/>
          <p:nvPr/>
        </p:nvSpPr>
        <p:spPr>
          <a:xfrm>
            <a:off x="777424" y="3557278"/>
            <a:ext cx="2353518" cy="25310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810215" y="3572594"/>
            <a:ext cx="23245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לא משתתפים </a:t>
            </a:r>
            <a:r>
              <a:rPr lang="he-IL" sz="2400" b="1" dirty="0" err="1" smtClean="0"/>
              <a:t>בכח</a:t>
            </a:r>
            <a:r>
              <a:rPr lang="he-IL" sz="2400" b="1" dirty="0" smtClean="0"/>
              <a:t> העבודה</a:t>
            </a:r>
          </a:p>
          <a:p>
            <a:pPr algn="ctr"/>
            <a:r>
              <a:rPr lang="he-IL" dirty="0" smtClean="0"/>
              <a:t>(2.4 מיליון)</a:t>
            </a:r>
            <a:endParaRPr lang="he-IL" dirty="0"/>
          </a:p>
        </p:txBody>
      </p:sp>
      <p:sp>
        <p:nvSpPr>
          <p:cNvPr id="22" name="מלבן מעוגל 21"/>
          <p:cNvSpPr/>
          <p:nvPr/>
        </p:nvSpPr>
        <p:spPr>
          <a:xfrm>
            <a:off x="3395233" y="3547633"/>
            <a:ext cx="2353518" cy="2540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3602932" y="3572594"/>
            <a:ext cx="196769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מובטלים</a:t>
            </a:r>
          </a:p>
          <a:p>
            <a:pPr algn="ctr"/>
            <a:r>
              <a:rPr lang="he-IL" dirty="0" smtClean="0"/>
              <a:t>(0.15 מיליון)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4838865" y="5779781"/>
            <a:ext cx="67859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משתתפים </a:t>
            </a:r>
            <a:r>
              <a:rPr lang="he-IL" sz="2400" b="1" dirty="0" err="1" smtClean="0">
                <a:solidFill>
                  <a:schemeClr val="accent1">
                    <a:lumMod val="50000"/>
                  </a:schemeClr>
                </a:solidFill>
              </a:rPr>
              <a:t>בכח</a:t>
            </a: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</a:rPr>
              <a:t> העבודה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(4.1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</a:rPr>
              <a:t>מיליון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he-I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1472" y="6234628"/>
            <a:ext cx="110523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שיעור האבטלה במשק מוגדר כמובטלים מתוך סך המשתתפים </a:t>
            </a:r>
            <a:r>
              <a:rPr lang="he-IL" sz="2400" b="1" dirty="0" err="1" smtClean="0"/>
              <a:t>בכח</a:t>
            </a:r>
            <a:r>
              <a:rPr lang="he-IL" sz="2400" b="1" dirty="0" smtClean="0"/>
              <a:t> העבודה</a:t>
            </a:r>
            <a:endParaRPr lang="he-IL" sz="2400" b="1" dirty="0"/>
          </a:p>
        </p:txBody>
      </p:sp>
      <p:cxnSp>
        <p:nvCxnSpPr>
          <p:cNvPr id="28" name="מחבר חץ ישר 27"/>
          <p:cNvCxnSpPr/>
          <p:nvPr/>
        </p:nvCxnSpPr>
        <p:spPr>
          <a:xfrm flipH="1">
            <a:off x="5127585" y="2025565"/>
            <a:ext cx="1088020" cy="601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8713798" y="3127085"/>
            <a:ext cx="466854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9333043" y="3127085"/>
            <a:ext cx="461066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flipH="1">
            <a:off x="2822284" y="3092365"/>
            <a:ext cx="466854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>
            <a:off x="3441529" y="3092365"/>
            <a:ext cx="461066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/>
          <p:nvPr/>
        </p:nvCxnSpPr>
        <p:spPr>
          <a:xfrm>
            <a:off x="6368005" y="2027490"/>
            <a:ext cx="947195" cy="5999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47823" y="4770566"/>
            <a:ext cx="20043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צפוי לרדת כבר במרץ כתוצאה מחל"ת ופיטורין 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3631" y="4639751"/>
            <a:ext cx="23515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צפוי לעלות כבר במרץ ולהכיל בשלב ראשון את מרבית העובדים שהוצאו לחל"ת   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10664" y="4541887"/>
            <a:ext cx="235159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לא צפויה עלייה מידית גדולה כתוצאה מעובדים שהוצאו מחל"ת, אלא רק בעוד כמה חודשים כאשר יתבהר מצבם ויתאפשר לחפש עבודה</a:t>
            </a:r>
            <a:endParaRPr lang="he-IL" sz="16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4949" y="4643610"/>
            <a:ext cx="23515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dirty="0" smtClean="0">
                <a:solidFill>
                  <a:srgbClr val="C00000"/>
                </a:solidFill>
              </a:rPr>
              <a:t>צפוי לעלות, זמנית, בשל מפוטרים ויוצאי חל"ת שלא צופים חזרה למעסיק ואינם יכולים לחפש עבודה באופן פעיל </a:t>
            </a:r>
            <a:endParaRPr lang="he-IL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/>
          <p:cNvSpPr/>
          <p:nvPr/>
        </p:nvSpPr>
        <p:spPr>
          <a:xfrm>
            <a:off x="3269206" y="4038801"/>
            <a:ext cx="8733741" cy="21189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581472" y="400496"/>
            <a:ext cx="10356604" cy="71603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dirty="0" smtClean="0"/>
              <a:t>מבנה נתוני תכונות </a:t>
            </a:r>
            <a:r>
              <a:rPr lang="he-IL" sz="3200" dirty="0" err="1" smtClean="0"/>
              <a:t>כח</a:t>
            </a:r>
            <a:r>
              <a:rPr lang="he-IL" sz="3200" dirty="0" smtClean="0"/>
              <a:t> העבודה</a:t>
            </a:r>
            <a:br>
              <a:rPr lang="he-IL" sz="3200" dirty="0" smtClean="0"/>
            </a:br>
            <a:r>
              <a:rPr lang="he-IL" sz="1700" dirty="0"/>
              <a:t>(המספרים בסוגריים מתייחסים למספר פרטים בקרב האוכלוסייה בגיל העבודה – 15+ בשנת 2019, טרם פרוץ מגפת הקורונה)</a:t>
            </a:r>
            <a:endParaRPr lang="he-IL" sz="2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58145" y="6321886"/>
            <a:ext cx="480559" cy="365125"/>
          </a:xfrm>
        </p:spPr>
        <p:txBody>
          <a:bodyPr/>
          <a:lstStyle/>
          <a:p>
            <a:fld id="{09EDED6A-05C0-4C6E-99A6-9B384A60FEB6}" type="slidenum">
              <a:rPr lang="en-US" smtClean="0"/>
              <a:t>4</a:t>
            </a:fld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4166886" y="1539434"/>
            <a:ext cx="4467828" cy="8449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4166886" y="1638744"/>
            <a:ext cx="44678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אוכלוסייה בגיל העבודה</a:t>
            </a:r>
          </a:p>
          <a:p>
            <a:pPr algn="ctr"/>
            <a:r>
              <a:rPr lang="he-IL" dirty="0" smtClean="0"/>
              <a:t>(6.5 מיליון)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6898510" y="2777927"/>
            <a:ext cx="4467828" cy="844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6898510" y="2877237"/>
            <a:ext cx="44678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מועסקים*</a:t>
            </a:r>
          </a:p>
          <a:p>
            <a:pPr algn="ctr"/>
            <a:r>
              <a:rPr lang="he-IL" dirty="0" smtClean="0"/>
              <a:t>(4.0 מיליון)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1217263" y="2779856"/>
            <a:ext cx="4467828" cy="844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217263" y="2879166"/>
            <a:ext cx="44678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בלתי מועסקים</a:t>
            </a:r>
          </a:p>
          <a:p>
            <a:pPr algn="ctr"/>
            <a:r>
              <a:rPr lang="he-IL" dirty="0" smtClean="0"/>
              <a:t>(2.5 מיליון)</a:t>
            </a:r>
            <a:endParaRPr lang="he-IL" dirty="0"/>
          </a:p>
        </p:txBody>
      </p:sp>
      <p:sp>
        <p:nvSpPr>
          <p:cNvPr id="16" name="מלבן מעוגל 15"/>
          <p:cNvSpPr/>
          <p:nvPr/>
        </p:nvSpPr>
        <p:spPr>
          <a:xfrm>
            <a:off x="6829062" y="4191963"/>
            <a:ext cx="2353518" cy="13754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6873428" y="4207278"/>
            <a:ext cx="23245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נעדרו זמנית ממקום העבודה</a:t>
            </a:r>
          </a:p>
          <a:p>
            <a:pPr algn="ctr"/>
            <a:r>
              <a:rPr lang="he-IL" dirty="0" smtClean="0"/>
              <a:t>(0.3 מיליון)</a:t>
            </a:r>
            <a:endParaRPr lang="he-IL" dirty="0"/>
          </a:p>
        </p:txBody>
      </p:sp>
      <p:sp>
        <p:nvSpPr>
          <p:cNvPr id="18" name="מלבן מעוגל 17"/>
          <p:cNvSpPr/>
          <p:nvPr/>
        </p:nvSpPr>
        <p:spPr>
          <a:xfrm>
            <a:off x="9458446" y="4182317"/>
            <a:ext cx="2353518" cy="13851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9666145" y="4207278"/>
            <a:ext cx="196769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הועסקו בפועל</a:t>
            </a:r>
          </a:p>
          <a:p>
            <a:pPr algn="ctr"/>
            <a:r>
              <a:rPr lang="he-IL" dirty="0" smtClean="0"/>
              <a:t>(3.7 מיליון)</a:t>
            </a:r>
            <a:endParaRPr lang="he-IL" dirty="0"/>
          </a:p>
        </p:txBody>
      </p:sp>
      <p:sp>
        <p:nvSpPr>
          <p:cNvPr id="20" name="מלבן מעוגל 19"/>
          <p:cNvSpPr/>
          <p:nvPr/>
        </p:nvSpPr>
        <p:spPr>
          <a:xfrm>
            <a:off x="765849" y="4193895"/>
            <a:ext cx="2353518" cy="1373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810215" y="4209210"/>
            <a:ext cx="23245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לא משתתפים </a:t>
            </a:r>
            <a:r>
              <a:rPr lang="he-IL" sz="2400" b="1" dirty="0" err="1" smtClean="0"/>
              <a:t>בכח</a:t>
            </a:r>
            <a:r>
              <a:rPr lang="he-IL" sz="2400" b="1" dirty="0" smtClean="0"/>
              <a:t> העבודה</a:t>
            </a:r>
          </a:p>
          <a:p>
            <a:pPr algn="ctr"/>
            <a:r>
              <a:rPr lang="he-IL" dirty="0" smtClean="0"/>
              <a:t>(2.4 מיליון)</a:t>
            </a:r>
            <a:endParaRPr lang="he-IL" dirty="0"/>
          </a:p>
        </p:txBody>
      </p:sp>
      <p:sp>
        <p:nvSpPr>
          <p:cNvPr id="22" name="מלבן מעוגל 21"/>
          <p:cNvSpPr/>
          <p:nvPr/>
        </p:nvSpPr>
        <p:spPr>
          <a:xfrm>
            <a:off x="3395233" y="4184249"/>
            <a:ext cx="2353518" cy="13831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3602932" y="4209210"/>
            <a:ext cx="196769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מובטלים</a:t>
            </a:r>
          </a:p>
          <a:p>
            <a:pPr algn="ctr"/>
            <a:r>
              <a:rPr lang="he-IL" dirty="0" smtClean="0"/>
              <a:t>(0.15 מיליון)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4571992" y="5696067"/>
            <a:ext cx="67859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משתתפים </a:t>
            </a:r>
            <a:r>
              <a:rPr lang="he-IL" sz="2400" b="1" dirty="0" err="1" smtClean="0"/>
              <a:t>בכח</a:t>
            </a:r>
            <a:r>
              <a:rPr lang="he-IL" sz="2400" b="1" dirty="0" smtClean="0"/>
              <a:t> העבודה </a:t>
            </a:r>
            <a:r>
              <a:rPr lang="he-IL" sz="2400" dirty="0" smtClean="0"/>
              <a:t>(4.1 </a:t>
            </a:r>
            <a:r>
              <a:rPr lang="he-IL" sz="2400" dirty="0"/>
              <a:t>מיליון</a:t>
            </a:r>
            <a:r>
              <a:rPr lang="he-IL" sz="2400" dirty="0" smtClean="0"/>
              <a:t>)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1472" y="6340892"/>
            <a:ext cx="110523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שיעור האבטלה במשק מוגדר כמובטלים מתוך סך המשתתפים </a:t>
            </a:r>
            <a:r>
              <a:rPr lang="he-IL" sz="2400" b="1" dirty="0" err="1" smtClean="0"/>
              <a:t>בכח</a:t>
            </a:r>
            <a:r>
              <a:rPr lang="he-IL" sz="2400" b="1" dirty="0" smtClean="0"/>
              <a:t> העבודה</a:t>
            </a:r>
            <a:endParaRPr lang="he-IL" sz="2400" b="1" dirty="0"/>
          </a:p>
        </p:txBody>
      </p:sp>
      <p:cxnSp>
        <p:nvCxnSpPr>
          <p:cNvPr id="28" name="מחבר חץ ישר 27"/>
          <p:cNvCxnSpPr/>
          <p:nvPr/>
        </p:nvCxnSpPr>
        <p:spPr>
          <a:xfrm flipH="1">
            <a:off x="5748751" y="2511706"/>
            <a:ext cx="466854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6367996" y="2511706"/>
            <a:ext cx="461066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8713798" y="3763701"/>
            <a:ext cx="466854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9333043" y="3763701"/>
            <a:ext cx="461066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flipH="1">
            <a:off x="2822284" y="3728981"/>
            <a:ext cx="466854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>
            <a:off x="3441529" y="3728981"/>
            <a:ext cx="461066" cy="365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Israel 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9BADE"/>
      </a:accent1>
      <a:accent2>
        <a:srgbClr val="906492"/>
      </a:accent2>
      <a:accent3>
        <a:srgbClr val="93959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eo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lFrom xmlns="598a1cf1-3c16-4043-8f79-a19f11d538bf" xsi:nil="true"/>
    <SyDocType xmlns="598a1cf1-3c16-4043-8f79-a19f11d538bf">מסמך</SyDocType>
    <TaxCatchAllLabel xmlns="598a1cf1-3c16-4043-8f79-a19f11d538bf"/>
    <MailTo xmlns="598a1cf1-3c16-4043-8f79-a19f11d538bf" xsi:nil="true"/>
    <MailSubject xmlns="598a1cf1-3c16-4043-8f79-a19f11d538bf" xsi:nil="true"/>
    <TaxCatchAll xmlns="598a1cf1-3c16-4043-8f79-a19f11d538bf"/>
    <gf012d270f4d473eaa151c4057f2dcd4 xmlns="598a1cf1-3c16-4043-8f79-a19f11d538bf" xsi:nil="true"/>
    <MailType xmlns="598a1cf1-3c16-4043-8f79-a19f11d538bf">ללא</MailType>
    <BoiComments xmlns="598a1cf1-3c16-4043-8f79-a19f11d538bf" xsi:nil="true"/>
    <Classification xmlns="598a1cf1-3c16-4043-8f79-a19f11d538bf">בלמ"ס</Classification>
    <TaxKeywordTaxHTField xmlns="598a1cf1-3c16-4043-8f79-a19f11d538bf">
      <Terms xmlns="http://schemas.microsoft.com/office/infopath/2007/PartnerControls"/>
    </TaxKeywordTaxHTField>
    <MailDate xmlns="598a1cf1-3c16-4043-8f79-a19f11d538bf" xsi:nil="true"/>
    <m03007411d174a23987a989deeba247f xmlns="598a1cf1-3c16-4043-8f79-a19f11d538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 לשכה" ma:contentTypeID="0x010100269FCB2697CB494A9E854D6B8388742F0089872F8120BEA74E91B09FED33AA314C" ma:contentTypeVersion="25" ma:contentTypeDescription="מסמך לשכה" ma:contentTypeScope="" ma:versionID="fc8e073022268c7ba15f1ca0850ccda6">
  <xsd:schema xmlns:xsd="http://www.w3.org/2001/XMLSchema" xmlns:xs="http://www.w3.org/2001/XMLSchema" xmlns:p="http://schemas.microsoft.com/office/2006/metadata/properties" xmlns:ns2="598a1cf1-3c16-4043-8f79-a19f11d538bf" targetNamespace="http://schemas.microsoft.com/office/2006/metadata/properties" ma:root="true" ma:fieldsID="07f8638755f7011956b8e767b08bc19d" ns2:_="">
    <xsd:import namespace="598a1cf1-3c16-4043-8f79-a19f11d538bf"/>
    <xsd:element name="properties">
      <xsd:complexType>
        <xsd:sequence>
          <xsd:element name="documentManagement">
            <xsd:complexType>
              <xsd:all>
                <xsd:element ref="ns2:MailSubject" minOccurs="0"/>
                <xsd:element ref="ns2:MailFrom" minOccurs="0"/>
                <xsd:element ref="ns2:MailTo" minOccurs="0"/>
                <xsd:element ref="ns2:MailDate" minOccurs="0"/>
                <xsd:element ref="ns2:MailType" minOccurs="0"/>
                <xsd:element ref="ns2:Classification" minOccurs="0"/>
                <xsd:element ref="ns2:BoiComments" minOccurs="0"/>
                <xsd:element ref="ns2:SyDocType" minOccurs="0"/>
                <xsd:element ref="ns2:_dlc_DocId" minOccurs="0"/>
                <xsd:element ref="ns2:TaxKeywordTaxHTField" minOccurs="0"/>
                <xsd:element ref="ns2:TaxCatchAll" minOccurs="0"/>
                <xsd:element ref="ns2:TaxCatchAllLabel" minOccurs="0"/>
                <xsd:element ref="ns2:_dlc_DocIdUrl" minOccurs="0"/>
                <xsd:element ref="ns2:gf012d270f4d473eaa151c4057f2dcd4" minOccurs="0"/>
                <xsd:element ref="ns2:m03007411d174a23987a989deeba247f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1cf1-3c16-4043-8f79-a19f11d538bf" elementFormDefault="qualified">
    <xsd:import namespace="http://schemas.microsoft.com/office/2006/documentManagement/types"/>
    <xsd:import namespace="http://schemas.microsoft.com/office/infopath/2007/PartnerControls"/>
    <xsd:element name="MailSubject" ma:index="2" nillable="true" ma:displayName="נושא" ma:description="A summary of the message." ma:internalName="MailSubject" ma:readOnly="false">
      <xsd:simpleType>
        <xsd:restriction base="dms:Text">
          <xsd:maxLength value="255"/>
        </xsd:restriction>
      </xsd:simpleType>
    </xsd:element>
    <xsd:element name="MailFrom" ma:index="3" nillable="true" ma:displayName="השולח" ma:description="The identity of the person who sent the message." ma:internalName="MailFrom" ma:readOnly="false">
      <xsd:simpleType>
        <xsd:restriction base="dms:Text">
          <xsd:maxLength value="255"/>
        </xsd:restriction>
      </xsd:simpleType>
    </xsd:element>
    <xsd:element name="MailTo" ma:index="4" nillable="true" ma:displayName="הנמען" ma:description="The identity of the primary recipients of the message." ma:internalName="MailTo" ma:readOnly="false">
      <xsd:simpleType>
        <xsd:restriction base="dms:Note">
          <xsd:maxLength value="255"/>
        </xsd:restriction>
      </xsd:simpleType>
    </xsd:element>
    <xsd:element name="MailDate" ma:index="5" nillable="true" ma:displayName="תאריך המייל" ma:description="The date and time when the message was sent." ma:format="DateTime" ma:internalName="MailDate" ma:readOnly="false">
      <xsd:simpleType>
        <xsd:restriction base="dms:DateTime"/>
      </xsd:simpleType>
    </xsd:element>
    <xsd:element name="MailType" ma:index="6" nillable="true" ma:displayName="סוג דואר" ma:default="ללא" ma:format="Dropdown" ma:internalName="MailType" ma:readOnly="false">
      <xsd:simpleType>
        <xsd:restriction base="dms:Choice">
          <xsd:enumeration value="ללא"/>
          <xsd:enumeration value="דואר יוצא"/>
          <xsd:enumeration value="דואר נכנס"/>
        </xsd:restriction>
      </xsd:simpleType>
    </xsd:element>
    <xsd:element name="Classification" ma:index="7" nillable="true" ma:displayName="סיווג" ma:default="בלמ&quot;ס" ma:format="Dropdown" ma:internalName="Classification" ma:readOnly="false">
      <xsd:simpleType>
        <xsd:restriction base="dms:Choice">
          <xsd:enumeration value="בלמ&quot;ס"/>
          <xsd:enumeration value="חסוי"/>
          <xsd:enumeration value="סודי רגיש"/>
        </xsd:restriction>
      </xsd:simpleType>
    </xsd:element>
    <xsd:element name="BoiComments" ma:index="8" nillable="true" ma:displayName="הערות" ma:internalName="BoiComments" ma:readOnly="false">
      <xsd:simpleType>
        <xsd:restriction base="dms:Note">
          <xsd:maxLength value="255"/>
        </xsd:restriction>
      </xsd:simpleType>
    </xsd:element>
    <xsd:element name="SyDocType" ma:index="10" nillable="true" ma:displayName="סוג מסמך" ma:default="מסמך" ma:format="Dropdown" ma:internalName="SyDocType" ma:readOnly="false">
      <xsd:simpleType>
        <xsd:restriction base="dms:Choice">
          <xsd:enumeration value="מסמך"/>
          <xsd:enumeration value="פרוטוקול"/>
          <xsd:enumeration value="סדר יום"/>
          <xsd:enumeration value="מצגת"/>
          <xsd:enumeration value="סטטוס"/>
          <xsd:enumeration value="נוהל"/>
          <xsd:enumeration value="כתבי מינוי"/>
          <xsd:enumeration value="מכתבי המלצה"/>
          <xsd:enumeration value="אגרת לעובדים"/>
          <xsd:enumeration value="לו''ז"/>
        </xsd:restriction>
      </xsd:simpleType>
    </xsd:element>
    <xsd:element name="_dlc_DocId" ma:index="16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TaxKeywordTaxHTField" ma:index="17" nillable="true" ma:taxonomy="true" ma:internalName="TaxKeywordTaxHTField" ma:taxonomyFieldName="TaxKeyword" ma:displayName="מילות מפתח של ארגון" ma:readOnly="false" ma:fieldId="{23f27201-bee3-471e-b2e7-b64fd8b7ca38}" ma:taxonomyMulti="true" ma:sspId="0d8ee0f2-3939-419a-a064-5013d4754aa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05594ac8-cbe0-49bc-a03d-4ddb25a0391d}" ma:internalName="TaxCatchAll" ma:readOnly="false" ma:showField="CatchAllData" ma:web="598a1cf1-3c16-4043-8f79-a19f11d53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hidden="true" ma:list="{05594ac8-cbe0-49bc-a03d-4ddb25a0391d}" ma:internalName="TaxCatchAllLabel" ma:readOnly="false" ma:showField="CatchAllDataLabel" ma:web="598a1cf1-3c16-4043-8f79-a19f11d53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20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f012d270f4d473eaa151c4057f2dcd4" ma:index="22" nillable="true" ma:displayName="DocSubject_0" ma:hidden="true" ma:internalName="gf012d270f4d473eaa151c4057f2dcd4" ma:readOnly="false">
      <xsd:simpleType>
        <xsd:restriction base="dms:Note"/>
      </xsd:simpleType>
    </xsd:element>
    <xsd:element name="m03007411d174a23987a989deeba247f" ma:index="23" nillable="true" ma:displayName="OrgUnit_0" ma:hidden="true" ma:internalName="m03007411d174a23987a989deeba247f" ma:readOnly="false">
      <xsd:simpleType>
        <xsd:restriction base="dms:Note"/>
      </xsd:simple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סוג תוכן"/>
        <xsd:element ref="dc:title" minOccurs="0" maxOccurs="1" ma:index="1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6A9F26D-47C8-4467-92BC-D32643536E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21AAF0-EA68-4F2D-BFEE-09A26956728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598a1cf1-3c16-4043-8f79-a19f11d538b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C4372E-2173-4BDD-80D2-08E384EB8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a1cf1-3c16-4043-8f79-a19f11d53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BFD26E-1C7D-463D-8C93-FBA887A3D8C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15105</TotalTime>
  <Words>277</Words>
  <Application>Microsoft Office PowerPoint</Application>
  <PresentationFormat>מסך רחב</PresentationFormat>
  <Paragraphs>50</Paragraphs>
  <Slides>4</Slides>
  <Notes>4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FbSpoiler Bold</vt:lpstr>
      <vt:lpstr>FbSpoiler Regular</vt:lpstr>
      <vt:lpstr>Segoe UI</vt:lpstr>
      <vt:lpstr>Segoe UI Light</vt:lpstr>
      <vt:lpstr>1_ערכת נושא Office</vt:lpstr>
      <vt:lpstr>Custom Design</vt:lpstr>
      <vt:lpstr>מצגת של PowerPoint‏</vt:lpstr>
      <vt:lpstr>איור 1: התפלגות היומית של דורשי העבודה החדשים בשירות התעסוקה, לפי סיבת ההתייצבות, 1/3/2020-13/4/2020</vt:lpstr>
      <vt:lpstr>איור 2: מבנה נתוני תכונות כח העבודה (המספרים בסוגריים מתייחסים למספר פרטים בקרב האוכלוסייה בגיל העבודה – 15+ בשנת 2019, טרם פרוץ מגפת הקורונה) </vt:lpstr>
      <vt:lpstr>מבנה נתוני תכונות כח העבודה (המספרים בסוגריים מתייחסים למספר פרטים בקרב האוכלוסייה בגיל העבודה – 15+ בשנת 2019, טרם פרוץ מגפת הקורונה)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הכלכלה הישראלית: מבט מקרו כלכלי נקודות חוזק ואתגרים</dc:title>
  <dc:creator>תמר ירושלמי</dc:creator>
  <cp:lastModifiedBy>boiuser</cp:lastModifiedBy>
  <cp:revision>791</cp:revision>
  <cp:lastPrinted>2019-12-08T13:40:08Z</cp:lastPrinted>
  <dcterms:modified xsi:type="dcterms:W3CDTF">2020-04-27T06:43:25Z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0x010100269FCB2697CB494A9E854D6B8388742F0089872F8120BEA74E91B09FED33AA314C</vt:lpwstr>
  </property>
</Properties>
</file>