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x-wav"/>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15" autoAdjust="0"/>
    <p:restoredTop sz="94660"/>
  </p:normalViewPr>
  <p:slideViewPr>
    <p:cSldViewPr snapToGrid="0">
      <p:cViewPr varScale="1">
        <p:scale>
          <a:sx n="73" d="100"/>
          <a:sy n="73" d="100"/>
        </p:scale>
        <p:origin x="49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he-IL"/>
              <a:t>לחץ כדי לערוך סגנון כותרת של תבנית בסיס</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a:t>לחץ כדי לערוך סגנון כותרת משנה של תבנית בסיס</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כותרת וכיתוב">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a:t>ערוך סגנונות טקסט של תבנית בסיס</a:t>
            </a:r>
          </a:p>
        </p:txBody>
      </p:sp>
      <p:sp>
        <p:nvSpPr>
          <p:cNvPr id="4" name="Date Placeholder 3"/>
          <p:cNvSpPr>
            <a:spLocks noGrp="1"/>
          </p:cNvSpPr>
          <p:nvPr>
            <p:ph type="dt" sz="half" idx="10"/>
          </p:nvPr>
        </p:nvSpPr>
        <p:spPr/>
        <p:txBody>
          <a:bodyPr/>
          <a:lstStyle/>
          <a:p>
            <a:fld id="{B61BEF0D-F0BB-DE4B-95CE-6DB70DBA9567}" type="datetimeFigureOut">
              <a:rPr lang="en-US" dirty="0"/>
              <a:pPr/>
              <a:t>4/9/2021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ציטוט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he-IL"/>
              <a:t>לחץ כדי לערוך סגנון כותרת של תבנית בסיס</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e-IL"/>
              <a:t>ערוך סגנונות טקסט של תבנית בסיס</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a:t>ערוך סגנונות טקסט של תבנית בסיס</a:t>
            </a:r>
          </a:p>
        </p:txBody>
      </p:sp>
      <p:sp>
        <p:nvSpPr>
          <p:cNvPr id="4" name="Date Placeholder 3"/>
          <p:cNvSpPr>
            <a:spLocks noGrp="1"/>
          </p:cNvSpPr>
          <p:nvPr>
            <p:ph type="dt" sz="half" idx="10"/>
          </p:nvPr>
        </p:nvSpPr>
        <p:spPr/>
        <p:txBody>
          <a:bodyPr/>
          <a:lstStyle/>
          <a:p>
            <a:fld id="{B61BEF0D-F0BB-DE4B-95CE-6DB70DBA9567}" type="datetimeFigureOut">
              <a:rPr lang="en-US" dirty="0"/>
              <a:pPr/>
              <a:t>4/9/2021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כרטיס שם">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he-IL"/>
              <a:t>לחץ כדי לערוך סגנון כותרת של תבנית בסיס</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he-IL"/>
              <a:t>ערוך סגנונות טקסט של תבנית בסיס</a:t>
            </a:r>
          </a:p>
        </p:txBody>
      </p:sp>
      <p:sp>
        <p:nvSpPr>
          <p:cNvPr id="5" name="Date Placeholder 4"/>
          <p:cNvSpPr>
            <a:spLocks noGrp="1"/>
          </p:cNvSpPr>
          <p:nvPr>
            <p:ph type="dt" sz="half" idx="10"/>
          </p:nvPr>
        </p:nvSpPr>
        <p:spPr/>
        <p:txBody>
          <a:bodyPr/>
          <a:lstStyle/>
          <a:p>
            <a:fld id="{B61BEF0D-F0BB-DE4B-95CE-6DB70DBA9567}" type="datetimeFigureOut">
              <a:rPr lang="en-US" dirty="0"/>
              <a:pPr/>
              <a:t>4/9/2021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כרטיס שם עם ציטוט">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he-IL"/>
              <a:t>לחץ כדי לערוך סגנון כותרת של תבנית בסיס</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e-IL"/>
              <a:t>ערוך סגנונות טקסט של תבנית בסיס</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he-IL"/>
              <a:t>ערוך סגנונות טקסט של תבנית בסיס</a:t>
            </a:r>
          </a:p>
        </p:txBody>
      </p:sp>
      <p:sp>
        <p:nvSpPr>
          <p:cNvPr id="5" name="Date Placeholder 4"/>
          <p:cNvSpPr>
            <a:spLocks noGrp="1"/>
          </p:cNvSpPr>
          <p:nvPr>
            <p:ph type="dt" sz="half" idx="10"/>
          </p:nvPr>
        </p:nvSpPr>
        <p:spPr/>
        <p:txBody>
          <a:bodyPr/>
          <a:lstStyle/>
          <a:p>
            <a:fld id="{B61BEF0D-F0BB-DE4B-95CE-6DB70DBA9567}" type="datetimeFigureOut">
              <a:rPr lang="en-US" dirty="0"/>
              <a:pPr/>
              <a:t>4/9/2021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נכון או לא נכו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he-IL"/>
              <a:t>לחץ כדי לערוך סגנון כותרת של תבנית בסיס</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e-IL"/>
              <a:t>ערוך סגנונות טקסט של תבנית בסיס</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he-IL"/>
              <a:t>ערוך סגנונות טקסט של תבנית בסיס</a:t>
            </a:r>
          </a:p>
        </p:txBody>
      </p:sp>
      <p:sp>
        <p:nvSpPr>
          <p:cNvPr id="5" name="Date Placeholder 4"/>
          <p:cNvSpPr>
            <a:spLocks noGrp="1"/>
          </p:cNvSpPr>
          <p:nvPr>
            <p:ph type="dt" sz="half" idx="10"/>
          </p:nvPr>
        </p:nvSpPr>
        <p:spPr/>
        <p:txBody>
          <a:bodyPr/>
          <a:lstStyle/>
          <a:p>
            <a:fld id="{B61BEF0D-F0BB-DE4B-95CE-6DB70DBA9567}" type="datetimeFigureOut">
              <a:rPr lang="en-US" dirty="0"/>
              <a:pPr/>
              <a:t>4/9/2021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Vertical Text Placeholder 2"/>
          <p:cNvSpPr>
            <a:spLocks noGrp="1"/>
          </p:cNvSpPr>
          <p:nvPr>
            <p:ph type="body" orient="vert" idx="1"/>
          </p:nvPr>
        </p:nvSpPr>
        <p:spPr/>
        <p:txBody>
          <a:bodyPr vert="eaVert" anchor="t"/>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he-IL"/>
              <a:t>לחץ כדי לערוך סגנון כותרת של תבנית בסיס</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he-IL"/>
              <a:t>לחץ כדי לערוך סגנון כותרת של תבנית בסיס</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a:t>ערוך סגנונות טקסט של תבנית בסיס</a:t>
            </a:r>
          </a:p>
        </p:txBody>
      </p:sp>
      <p:sp>
        <p:nvSpPr>
          <p:cNvPr id="4" name="Date Placeholder 3"/>
          <p:cNvSpPr>
            <a:spLocks noGrp="1"/>
          </p:cNvSpPr>
          <p:nvPr>
            <p:ph type="dt" sz="half" idx="10"/>
          </p:nvPr>
        </p:nvSpPr>
        <p:spPr/>
        <p:txBody>
          <a:bodyPr/>
          <a:lstStyle/>
          <a:p>
            <a:fld id="{B61BEF0D-F0BB-DE4B-95CE-6DB70DBA9567}" type="datetimeFigureOut">
              <a:rPr lang="en-US" dirty="0"/>
              <a:pPr/>
              <a:t>4/9/2021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he-IL"/>
              <a:t>לחץ כדי לערוך סגנון כותרת של תבנית בסיס</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ערוך סגנונות טקסט של תבנית בסיס</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ערוך סגנונות טקסט של תבנית בסיס</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4/9/2021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4/9/2021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4/9/2021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he-IL"/>
              <a:t>לחץ כדי לערוך סגנון כותרת של תבנית בסיס</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ערוך סגנונות טקסט של תבנית בסיס</a:t>
            </a:r>
          </a:p>
        </p:txBody>
      </p:sp>
      <p:sp>
        <p:nvSpPr>
          <p:cNvPr id="5" name="Date Placeholder 4"/>
          <p:cNvSpPr>
            <a:spLocks noGrp="1"/>
          </p:cNvSpPr>
          <p:nvPr>
            <p:ph type="dt" sz="half" idx="10"/>
          </p:nvPr>
        </p:nvSpPr>
        <p:spPr/>
        <p:txBody>
          <a:bodyPr/>
          <a:lstStyle/>
          <a:p>
            <a:fld id="{B61BEF0D-F0BB-DE4B-95CE-6DB70DBA9567}" type="datetimeFigureOut">
              <a:rPr lang="en-US" dirty="0"/>
              <a:pPr/>
              <a:t>4/9/2021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he-IL"/>
              <a:t>לחץ כדי לערוך סגנון כותרת של תבנית בסיס</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e-IL"/>
              <a:t>לחץ על הסמל כדי להוסיף תמונה</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ערוך סגנונות טקסט של תבנית בסיס</a:t>
            </a:r>
          </a:p>
        </p:txBody>
      </p:sp>
      <p:sp>
        <p:nvSpPr>
          <p:cNvPr id="5" name="Date Placeholder 4"/>
          <p:cNvSpPr>
            <a:spLocks noGrp="1"/>
          </p:cNvSpPr>
          <p:nvPr>
            <p:ph type="dt" sz="half" idx="10"/>
          </p:nvPr>
        </p:nvSpPr>
        <p:spPr/>
        <p:txBody>
          <a:bodyPr/>
          <a:lstStyle/>
          <a:p>
            <a:fld id="{B61BEF0D-F0BB-DE4B-95CE-6DB70DBA9567}" type="datetimeFigureOut">
              <a:rPr lang="en-US" dirty="0"/>
              <a:pPr/>
              <a:t>4/9/2021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4/9/2021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1" eaLnBrk="1" latinLnBrk="0" hangingPunct="1">
        <a:spcBef>
          <a:spcPct val="0"/>
        </a:spcBef>
        <a:buNone/>
        <a:defRPr sz="3600" kern="1200">
          <a:solidFill>
            <a:schemeClr val="accent2">
              <a:lumMod val="7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4.png"/><Relationship Id="rId3" Type="http://schemas.microsoft.com/office/2007/relationships/hdphoto" Target="../media/hdphoto1.wdp"/><Relationship Id="rId7" Type="http://schemas.microsoft.com/office/2007/relationships/hdphoto" Target="../media/hdphoto3.wdp"/><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3.png"/><Relationship Id="rId5" Type="http://schemas.microsoft.com/office/2007/relationships/hdphoto" Target="../media/hdphoto2.wdp"/><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91383A13-C51A-4D2F-A6BB-64A1F434A6B9}"/>
              </a:ext>
            </a:extLst>
          </p:cNvPr>
          <p:cNvSpPr>
            <a:spLocks noGrp="1"/>
          </p:cNvSpPr>
          <p:nvPr>
            <p:ph type="ctrTitle"/>
          </p:nvPr>
        </p:nvSpPr>
        <p:spPr>
          <a:xfrm>
            <a:off x="2589213" y="1166219"/>
            <a:ext cx="8915399" cy="2262781"/>
          </a:xfrm>
          <a:noFill/>
          <a:ln>
            <a:noFill/>
          </a:ln>
        </p:spPr>
        <p:style>
          <a:lnRef idx="0">
            <a:scrgbClr r="0" g="0" b="0"/>
          </a:lnRef>
          <a:fillRef idx="0">
            <a:scrgbClr r="0" g="0" b="0"/>
          </a:fillRef>
          <a:effectRef idx="0">
            <a:scrgbClr r="0" g="0" b="0"/>
          </a:effectRef>
          <a:fontRef idx="minor">
            <a:schemeClr val="dk1"/>
          </a:fontRef>
        </p:style>
        <p:txBody>
          <a:bodyPr>
            <a:normAutofit/>
          </a:bodyPr>
          <a:lstStyle/>
          <a:p>
            <a:pPr algn="ctr"/>
            <a:r>
              <a:rPr lang="he-IL" sz="8800" dirty="0">
                <a:solidFill>
                  <a:schemeClr val="tx1">
                    <a:lumMod val="95000"/>
                    <a:lumOff val="5000"/>
                  </a:schemeClr>
                </a:solidFill>
              </a:rPr>
              <a:t>מסדר הדר </a:t>
            </a:r>
          </a:p>
        </p:txBody>
      </p:sp>
      <p:sp>
        <p:nvSpPr>
          <p:cNvPr id="7" name="כותרת משנה 6">
            <a:extLst>
              <a:ext uri="{FF2B5EF4-FFF2-40B4-BE49-F238E27FC236}">
                <a16:creationId xmlns:a16="http://schemas.microsoft.com/office/drawing/2014/main" id="{A9492F74-9724-4493-9024-FE94CF5370CD}"/>
              </a:ext>
            </a:extLst>
          </p:cNvPr>
          <p:cNvSpPr>
            <a:spLocks noGrp="1"/>
          </p:cNvSpPr>
          <p:nvPr>
            <p:ph type="subTitle" idx="1"/>
          </p:nvPr>
        </p:nvSpPr>
        <p:spPr>
          <a:xfrm>
            <a:off x="2497773" y="3640881"/>
            <a:ext cx="8915399" cy="1126283"/>
          </a:xfrm>
        </p:spPr>
        <p:txBody>
          <a:bodyPr/>
          <a:lstStyle/>
          <a:p>
            <a:pPr algn="ctr"/>
            <a:r>
              <a:rPr lang="he-IL" dirty="0">
                <a:ln w="0"/>
                <a:solidFill>
                  <a:schemeClr val="tx1"/>
                </a:solidFill>
                <a:effectLst>
                  <a:outerShdw blurRad="38100" dist="19050" dir="2700000" algn="tl" rotWithShape="0">
                    <a:schemeClr val="dk1">
                      <a:alpha val="40000"/>
                    </a:schemeClr>
                  </a:outerShdw>
                </a:effectLst>
              </a:rPr>
              <a:t>להחזרת אורון שאול והדר </a:t>
            </a:r>
            <a:r>
              <a:rPr lang="he-IL" dirty="0" err="1">
                <a:ln w="0"/>
                <a:solidFill>
                  <a:schemeClr val="tx1"/>
                </a:solidFill>
                <a:effectLst>
                  <a:outerShdw blurRad="38100" dist="19050" dir="2700000" algn="tl" rotWithShape="0">
                    <a:schemeClr val="dk1">
                      <a:alpha val="40000"/>
                    </a:schemeClr>
                  </a:outerShdw>
                </a:effectLst>
              </a:rPr>
              <a:t>גולדין</a:t>
            </a:r>
            <a:r>
              <a:rPr lang="he-IL" dirty="0">
                <a:ln w="0"/>
                <a:solidFill>
                  <a:schemeClr val="tx1"/>
                </a:solidFill>
                <a:effectLst>
                  <a:outerShdw blurRad="38100" dist="19050" dir="2700000" algn="tl" rotWithShape="0">
                    <a:schemeClr val="dk1">
                      <a:alpha val="40000"/>
                    </a:schemeClr>
                  </a:outerShdw>
                </a:effectLst>
              </a:rPr>
              <a:t> הביתה !</a:t>
            </a:r>
          </a:p>
        </p:txBody>
      </p:sp>
    </p:spTree>
    <p:extLst>
      <p:ext uri="{BB962C8B-B14F-4D97-AF65-F5344CB8AC3E}">
        <p14:creationId xmlns:p14="http://schemas.microsoft.com/office/powerpoint/2010/main" val="280562347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sndAc>
          <p:stSnd>
            <p:snd r:embed="rId2" name="drumroll.wav"/>
          </p:stSnd>
        </p:sndAc>
      </p:transition>
    </mc:Choice>
    <mc:Fallback xmlns="">
      <p:transition spd="slow">
        <p:fade/>
        <p:sndAc>
          <p:stSnd>
            <p:snd r:embed="rId3" name="drumroll.wav"/>
          </p:st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0" nodeType="clickEffect">
                                  <p:stCondLst>
                                    <p:cond delay="0"/>
                                  </p:stCondLst>
                                  <p:childTnLst>
                                    <p:set>
                                      <p:cBhvr>
                                        <p:cTn id="14" dur="1" fill="hold">
                                          <p:stCondLst>
                                            <p:cond delay="0"/>
                                          </p:stCondLst>
                                        </p:cTn>
                                        <p:tgtEl>
                                          <p:spTgt spid="7">
                                            <p:txEl>
                                              <p:pRg st="0" end="0"/>
                                            </p:txEl>
                                          </p:spTgt>
                                        </p:tgtEl>
                                        <p:attrNameLst>
                                          <p:attrName>style.visibility</p:attrName>
                                        </p:attrNameLst>
                                      </p:cBhvr>
                                      <p:to>
                                        <p:strVal val="visible"/>
                                      </p:to>
                                    </p:set>
                                    <p:animEffect transition="in" filter="fade">
                                      <p:cBhvr>
                                        <p:cTn id="15" dur="1000"/>
                                        <p:tgtEl>
                                          <p:spTgt spid="7">
                                            <p:txEl>
                                              <p:pRg st="0" end="0"/>
                                            </p:txEl>
                                          </p:spTgt>
                                        </p:tgtEl>
                                      </p:cBhvr>
                                    </p:animEffect>
                                    <p:anim calcmode="lin" valueType="num">
                                      <p:cBhvr>
                                        <p:cTn id="16"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17"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a:extLst>
              <a:ext uri="{FF2B5EF4-FFF2-40B4-BE49-F238E27FC236}">
                <a16:creationId xmlns:a16="http://schemas.microsoft.com/office/drawing/2014/main" id="{2AC82B9F-5A76-4893-8AFC-5A2C3500134B}"/>
              </a:ext>
            </a:extLst>
          </p:cNvPr>
          <p:cNvSpPr>
            <a:spLocks noGrp="1"/>
          </p:cNvSpPr>
          <p:nvPr>
            <p:ph idx="1"/>
          </p:nvPr>
        </p:nvSpPr>
        <p:spPr>
          <a:xfrm>
            <a:off x="2595692" y="2146663"/>
            <a:ext cx="8911687" cy="4100290"/>
          </a:xfrm>
        </p:spPr>
        <p:txBody>
          <a:bodyPr/>
          <a:lstStyle/>
          <a:p>
            <a:pPr marL="0" indent="0">
              <a:buNone/>
            </a:pPr>
            <a:r>
              <a:rPr lang="he-IL" dirty="0"/>
              <a:t>  ב 8 ביולי 2014, י' בתמוז </a:t>
            </a:r>
            <a:r>
              <a:rPr lang="he-IL" dirty="0" err="1"/>
              <a:t>התשע"ד</a:t>
            </a:r>
            <a:r>
              <a:rPr lang="he-IL" dirty="0"/>
              <a:t>, פרצו חיילי צבא הגנה ישראל לרצועת עזה עקב ירי ממושך לעיר שדרות ועוטף עזה וגם בגלל חטיפת שלושת הנערים (גיל-עד מיכאל </a:t>
            </a:r>
            <a:r>
              <a:rPr lang="he-IL" dirty="0" err="1"/>
              <a:t>שַׁאעֶר</a:t>
            </a:r>
            <a:r>
              <a:rPr lang="he-IL" dirty="0"/>
              <a:t>,  יעקב נפתלי פרנקל ואייל יפרח) כאשר המטרה הייתה לחסל מנהרות טרור וחיסול מחבלים . כינוי המבצע היה "שובו אחים"  .</a:t>
            </a:r>
          </a:p>
          <a:p>
            <a:pPr marL="0" indent="0">
              <a:buNone/>
            </a:pPr>
            <a:r>
              <a:rPr lang="he-IL" dirty="0"/>
              <a:t>בשלב הראשון, תקפו חיל האוויר , חיל השריון וחיל תותחנים שהפציצו מתחי טילים רבים לעבר עזה.  </a:t>
            </a:r>
          </a:p>
          <a:p>
            <a:pPr marL="0" indent="0">
              <a:buNone/>
            </a:pPr>
            <a:r>
              <a:rPr lang="he-IL" dirty="0"/>
              <a:t>בשלב השני, נכנס </a:t>
            </a:r>
            <a:r>
              <a:rPr lang="he-IL" dirty="0" err="1"/>
              <a:t>כח</a:t>
            </a:r>
            <a:r>
              <a:rPr lang="he-IL" dirty="0"/>
              <a:t> רגלי לעבר כפרים ערבים במטרה לחסל כ 40 מנהרות הטרור בשיתוף חיל הנדסה קרבית שאיימו על יישובי העוטף.  </a:t>
            </a:r>
          </a:p>
          <a:p>
            <a:pPr marL="0" indent="0">
              <a:buNone/>
            </a:pPr>
            <a:r>
              <a:rPr lang="he-IL" dirty="0"/>
              <a:t>בשלב השלישי, הושלמה משימת </a:t>
            </a:r>
            <a:r>
              <a:rPr lang="he-IL" dirty="0" err="1"/>
              <a:t>החי"ר</a:t>
            </a:r>
            <a:r>
              <a:rPr lang="he-IL" dirty="0"/>
              <a:t> והמשיכו בהפצצות כבדות לעבר עזה ע"י חיל </a:t>
            </a:r>
            <a:r>
              <a:rPr lang="he-IL" dirty="0" err="1"/>
              <a:t>האויר</a:t>
            </a:r>
            <a:r>
              <a:rPr lang="he-IL" dirty="0"/>
              <a:t> </a:t>
            </a:r>
          </a:p>
          <a:p>
            <a:pPr marL="0" indent="0">
              <a:buNone/>
            </a:pPr>
            <a:r>
              <a:rPr lang="he-IL" dirty="0"/>
              <a:t>במהלך במבצע ניסו לעשות כ12 פעמים הפסקות אש ללא הצלחה אך בפעם ה13, לאחר חמישים ימי לחימה, הוחלט על הפסקת אש ע"י שני הצדדים ( ישראל – חמאס ).         </a:t>
            </a:r>
          </a:p>
        </p:txBody>
      </p:sp>
      <p:sp>
        <p:nvSpPr>
          <p:cNvPr id="5" name="כותרת 4">
            <a:extLst>
              <a:ext uri="{FF2B5EF4-FFF2-40B4-BE49-F238E27FC236}">
                <a16:creationId xmlns:a16="http://schemas.microsoft.com/office/drawing/2014/main" id="{BF74A419-33EB-42E4-A653-A1403DAC485F}"/>
              </a:ext>
            </a:extLst>
          </p:cNvPr>
          <p:cNvSpPr>
            <a:spLocks noGrp="1"/>
          </p:cNvSpPr>
          <p:nvPr>
            <p:ph type="title"/>
          </p:nvPr>
        </p:nvSpPr>
        <p:spPr>
          <a:xfrm>
            <a:off x="2589212" y="457200"/>
            <a:ext cx="8915401" cy="1267097"/>
          </a:xfrm>
        </p:spPr>
        <p:txBody>
          <a:bodyPr>
            <a:normAutofit/>
          </a:bodyPr>
          <a:lstStyle/>
          <a:p>
            <a:pPr algn="ctr"/>
            <a:r>
              <a:rPr lang="he-IL" sz="4400" dirty="0">
                <a:solidFill>
                  <a:schemeClr val="tx1">
                    <a:lumMod val="95000"/>
                    <a:lumOff val="5000"/>
                  </a:schemeClr>
                </a:solidFill>
              </a:rPr>
              <a:t>מבצע "צוק איתן" </a:t>
            </a:r>
          </a:p>
        </p:txBody>
      </p:sp>
    </p:spTree>
    <p:extLst>
      <p:ext uri="{BB962C8B-B14F-4D97-AF65-F5344CB8AC3E}">
        <p14:creationId xmlns:p14="http://schemas.microsoft.com/office/powerpoint/2010/main" val="410993568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a:extLst>
              <a:ext uri="{FF2B5EF4-FFF2-40B4-BE49-F238E27FC236}">
                <a16:creationId xmlns:a16="http://schemas.microsoft.com/office/drawing/2014/main" id="{169C0D7D-A7F1-4508-81E5-13864673B8F4}"/>
              </a:ext>
            </a:extLst>
          </p:cNvPr>
          <p:cNvSpPr>
            <a:spLocks noGrp="1"/>
          </p:cNvSpPr>
          <p:nvPr>
            <p:ph idx="1"/>
          </p:nvPr>
        </p:nvSpPr>
        <p:spPr>
          <a:xfrm>
            <a:off x="2236515" y="738050"/>
            <a:ext cx="8915400" cy="5767253"/>
          </a:xfrm>
        </p:spPr>
        <p:txBody>
          <a:bodyPr>
            <a:normAutofit fontScale="92500" lnSpcReduction="20000"/>
          </a:bodyPr>
          <a:lstStyle/>
          <a:p>
            <a:pPr marL="0" indent="0">
              <a:buNone/>
            </a:pPr>
            <a:r>
              <a:rPr lang="he-IL" dirty="0"/>
              <a:t>בזמן הפסקת האש חמאס הפרו את ההפסקה וירו טילי ארטילריה ופצצות מרגמה .</a:t>
            </a:r>
          </a:p>
          <a:p>
            <a:pPr marL="0" indent="0">
              <a:buNone/>
            </a:pPr>
            <a:r>
              <a:rPr lang="he-IL" dirty="0" err="1"/>
              <a:t>לבנתיים</a:t>
            </a:r>
            <a:r>
              <a:rPr lang="he-IL" dirty="0"/>
              <a:t> סיירת גבעתי ובתוכה הדר </a:t>
            </a:r>
            <a:r>
              <a:rPr lang="he-IL" dirty="0" err="1"/>
              <a:t>גולדין</a:t>
            </a:r>
            <a:r>
              <a:rPr lang="he-IL" dirty="0"/>
              <a:t> המשיכו במשימתם לנטרל מנהרות טרור עקב הפרת הפסקת האש </a:t>
            </a:r>
          </a:p>
          <a:p>
            <a:pPr marL="0" indent="0">
              <a:buNone/>
            </a:pPr>
            <a:r>
              <a:rPr lang="he-IL" dirty="0"/>
              <a:t>בשעה 9:05 בבוקר תקפו את הכוח חולית מחבלים שיצאו ממנהרת חמאס ורצחו שלושה מחיילי הכוח :  מפקד הסיירת - רס"ן בניה </a:t>
            </a:r>
            <a:r>
              <a:rPr lang="he-IL" dirty="0" err="1"/>
              <a:t>שראל</a:t>
            </a:r>
            <a:r>
              <a:rPr lang="he-IL" dirty="0"/>
              <a:t>, </a:t>
            </a:r>
            <a:r>
              <a:rPr lang="he-IL" dirty="0">
                <a:effectLst>
                  <a:outerShdw blurRad="38100" dist="38100" dir="2700000" algn="tl">
                    <a:srgbClr val="000000">
                      <a:alpha val="43137"/>
                    </a:srgbClr>
                  </a:outerShdw>
                </a:effectLst>
              </a:rPr>
              <a:t>סגן הדר </a:t>
            </a:r>
            <a:r>
              <a:rPr lang="he-IL" dirty="0" err="1">
                <a:effectLst>
                  <a:outerShdw blurRad="38100" dist="38100" dir="2700000" algn="tl">
                    <a:srgbClr val="000000">
                      <a:alpha val="43137"/>
                    </a:srgbClr>
                  </a:outerShdw>
                </a:effectLst>
              </a:rPr>
              <a:t>גולדין</a:t>
            </a:r>
            <a:r>
              <a:rPr lang="he-IL" dirty="0">
                <a:effectLst>
                  <a:outerShdw blurRad="38100" dist="38100" dir="2700000" algn="tl">
                    <a:srgbClr val="000000">
                      <a:alpha val="43137"/>
                    </a:srgbClr>
                  </a:outerShdw>
                </a:effectLst>
              </a:rPr>
              <a:t> </a:t>
            </a:r>
            <a:r>
              <a:rPr lang="he-IL" dirty="0"/>
              <a:t>וסמ"ר ליאל </a:t>
            </a:r>
            <a:r>
              <a:rPr lang="he-IL" dirty="0" err="1"/>
              <a:t>גדעוני</a:t>
            </a:r>
            <a:r>
              <a:rPr lang="he-IL" dirty="0"/>
              <a:t>  תוך כדי </a:t>
            </a:r>
            <a:r>
              <a:rPr lang="he-IL" dirty="0" err="1"/>
              <a:t>הארוע</a:t>
            </a:r>
            <a:r>
              <a:rPr lang="he-IL" dirty="0"/>
              <a:t> חוליית המחבלים חטפה את גופתו של הדר ז"ל .</a:t>
            </a:r>
          </a:p>
          <a:p>
            <a:pPr marL="0" indent="0">
              <a:buNone/>
            </a:pPr>
            <a:r>
              <a:rPr lang="he-IL" dirty="0"/>
              <a:t>מאז ועד היום ניסתה ממשלת ישראל לבצע כל מיני מהלכים להחזרת הגופות אך לא עשתה מספיק כמו למשל לא צריך לתת חיסונים לעזה עד אשר החמאס ישיב את הגופות או לא לספק להם חשמל אשר ישיבו את הגופות!!! חז"ל אמרו את המשפט "כל ישראל ערבים זה לזה" כלומר לדאוג לחיילים שלנו בכל מקום באשר הם זוהי ערבות הדדית !</a:t>
            </a:r>
          </a:p>
          <a:p>
            <a:pPr marL="0" indent="0">
              <a:buNone/>
            </a:pPr>
            <a:r>
              <a:rPr lang="he-IL" dirty="0"/>
              <a:t>לכן על כל אחד ואחת </a:t>
            </a:r>
            <a:r>
              <a:rPr lang="he-IL" dirty="0" err="1"/>
              <a:t>מאיתנו</a:t>
            </a:r>
            <a:r>
              <a:rPr lang="he-IL" dirty="0"/>
              <a:t> לעשות </a:t>
            </a:r>
            <a:r>
              <a:rPr lang="he-IL" dirty="0" err="1"/>
              <a:t>הכל</a:t>
            </a:r>
            <a:r>
              <a:rPr lang="he-IL" dirty="0"/>
              <a:t> למען החזרת הבנים הביתה.</a:t>
            </a:r>
          </a:p>
          <a:p>
            <a:pPr marL="0" indent="0">
              <a:buNone/>
            </a:pPr>
            <a:r>
              <a:rPr lang="he-IL" dirty="0"/>
              <a:t>מה אפשר לעשות?</a:t>
            </a:r>
          </a:p>
          <a:p>
            <a:pPr>
              <a:buAutoNum type="arabicPeriod"/>
            </a:pPr>
            <a:r>
              <a:rPr lang="he-IL" dirty="0"/>
              <a:t>להתפלל למען השבת הבנים הביתה.</a:t>
            </a:r>
          </a:p>
          <a:p>
            <a:pPr>
              <a:buAutoNum type="arabicPeriod"/>
            </a:pPr>
            <a:r>
              <a:rPr lang="he-IL" dirty="0"/>
              <a:t>מסדר הדר – במתחם "החץ השחור" שע"י קיבוץ מפלסים בעוטף עזה מתקיים מידי יום שישי עצרת למען החטופים ומומלץ להגיע.</a:t>
            </a:r>
          </a:p>
          <a:p>
            <a:pPr>
              <a:buAutoNum type="arabicPeriod"/>
            </a:pPr>
            <a:r>
              <a:rPr lang="he-IL" dirty="0"/>
              <a:t>חלוקת חומרי הסברה במרכזים מסחריים והדבקת מדבקות לרכבים להעלות את המודעות ובכך מקיים את מצוות "כל ישראל ערבים זה לזה"</a:t>
            </a:r>
          </a:p>
          <a:p>
            <a:pPr marL="0" indent="0">
              <a:buNone/>
            </a:pPr>
            <a:endParaRPr lang="he-IL" dirty="0"/>
          </a:p>
          <a:p>
            <a:pPr marL="0" indent="0">
              <a:buNone/>
            </a:pPr>
            <a:r>
              <a:rPr lang="he-IL" dirty="0"/>
              <a:t>4. לעודד ולחזק את המשפחות של הדר </a:t>
            </a:r>
            <a:r>
              <a:rPr lang="he-IL" dirty="0" err="1"/>
              <a:t>גולדין</a:t>
            </a:r>
            <a:r>
              <a:rPr lang="he-IL" dirty="0"/>
              <a:t> ואורון שאול בטלפונים, הודעות סמס ועוד</a:t>
            </a:r>
          </a:p>
        </p:txBody>
      </p:sp>
    </p:spTree>
    <p:extLst>
      <p:ext uri="{BB962C8B-B14F-4D97-AF65-F5344CB8AC3E}">
        <p14:creationId xmlns:p14="http://schemas.microsoft.com/office/powerpoint/2010/main" val="678276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8BD0506B-77A7-44C3-9BA1-E473ABE6624C}"/>
              </a:ext>
            </a:extLst>
          </p:cNvPr>
          <p:cNvSpPr>
            <a:spLocks noGrp="1"/>
          </p:cNvSpPr>
          <p:nvPr>
            <p:ph type="title"/>
          </p:nvPr>
        </p:nvSpPr>
        <p:spPr/>
        <p:txBody>
          <a:bodyPr>
            <a:normAutofit/>
          </a:bodyPr>
          <a:lstStyle/>
          <a:p>
            <a:pPr algn="ctr"/>
            <a:r>
              <a:rPr lang="he-IL" sz="1800" dirty="0">
                <a:solidFill>
                  <a:schemeClr val="tx1">
                    <a:lumMod val="95000"/>
                    <a:lumOff val="5000"/>
                  </a:schemeClr>
                </a:solidFill>
              </a:rPr>
              <a:t>ושנזכה לקים את הפסוק :</a:t>
            </a:r>
          </a:p>
        </p:txBody>
      </p:sp>
      <p:sp>
        <p:nvSpPr>
          <p:cNvPr id="3" name="מציין מיקום תוכן 2">
            <a:extLst>
              <a:ext uri="{FF2B5EF4-FFF2-40B4-BE49-F238E27FC236}">
                <a16:creationId xmlns:a16="http://schemas.microsoft.com/office/drawing/2014/main" id="{2CC03743-1F6D-4EF5-83D9-153BF9BAFF15}"/>
              </a:ext>
            </a:extLst>
          </p:cNvPr>
          <p:cNvSpPr>
            <a:spLocks noGrp="1"/>
          </p:cNvSpPr>
          <p:nvPr>
            <p:ph idx="1"/>
          </p:nvPr>
        </p:nvSpPr>
        <p:spPr/>
        <p:txBody>
          <a:bodyPr>
            <a:normAutofit/>
          </a:bodyPr>
          <a:lstStyle/>
          <a:p>
            <a:pPr marL="0" indent="0" algn="ctr">
              <a:buNone/>
            </a:pPr>
            <a:r>
              <a:rPr lang="he-IL" sz="6000" dirty="0"/>
              <a:t>" ושבו בנים לגבולם "</a:t>
            </a:r>
          </a:p>
        </p:txBody>
      </p:sp>
    </p:spTree>
    <p:extLst>
      <p:ext uri="{BB962C8B-B14F-4D97-AF65-F5344CB8AC3E}">
        <p14:creationId xmlns:p14="http://schemas.microsoft.com/office/powerpoint/2010/main" val="26934956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anim calcmode="lin" valueType="num">
                                      <p:cBhvr>
                                        <p:cTn id="8"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9"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BF816800-64B0-40AE-84EF-50593D9ABDAD}"/>
              </a:ext>
            </a:extLst>
          </p:cNvPr>
          <p:cNvSpPr>
            <a:spLocks noGrp="1"/>
          </p:cNvSpPr>
          <p:nvPr>
            <p:ph type="title"/>
          </p:nvPr>
        </p:nvSpPr>
        <p:spPr/>
        <p:txBody>
          <a:bodyPr>
            <a:normAutofit/>
          </a:bodyPr>
          <a:lstStyle/>
          <a:p>
            <a:pPr algn="r"/>
            <a:br>
              <a:rPr lang="en-US" sz="1800" dirty="0"/>
            </a:br>
            <a:br>
              <a:rPr lang="en-US" sz="1800" dirty="0"/>
            </a:br>
            <a:r>
              <a:rPr lang="he-IL" sz="1800" dirty="0">
                <a:solidFill>
                  <a:schemeClr val="tx1">
                    <a:lumMod val="95000"/>
                    <a:lumOff val="5000"/>
                  </a:schemeClr>
                </a:solidFill>
              </a:rPr>
              <a:t>משפחת </a:t>
            </a:r>
            <a:r>
              <a:rPr lang="he-IL" sz="1800" dirty="0" err="1">
                <a:solidFill>
                  <a:schemeClr val="tx1">
                    <a:lumMod val="95000"/>
                    <a:lumOff val="5000"/>
                  </a:schemeClr>
                </a:solidFill>
              </a:rPr>
              <a:t>גולדין</a:t>
            </a:r>
            <a:endParaRPr lang="he-IL" sz="1800" dirty="0">
              <a:solidFill>
                <a:schemeClr val="tx1">
                  <a:lumMod val="95000"/>
                  <a:lumOff val="5000"/>
                </a:schemeClr>
              </a:solidFill>
            </a:endParaRPr>
          </a:p>
        </p:txBody>
      </p:sp>
      <p:pic>
        <p:nvPicPr>
          <p:cNvPr id="5" name="מציין מיקום תוכן 4">
            <a:extLst>
              <a:ext uri="{FF2B5EF4-FFF2-40B4-BE49-F238E27FC236}">
                <a16:creationId xmlns:a16="http://schemas.microsoft.com/office/drawing/2014/main" id="{8560CCE8-4227-4D1D-ABBB-4F010F445D5C}"/>
              </a:ext>
            </a:extLst>
          </p:cNvPr>
          <p:cNvPicPr>
            <a:picLocks noGrp="1" noChangeAspect="1"/>
          </p:cNvPicPr>
          <p:nvPr>
            <p:ph idx="1"/>
          </p:nvPr>
        </p:nvPicPr>
        <p:blipFill>
          <a:blip r:embed="rId2">
            <a:extLst>
              <a:ext uri="{BEBA8EAE-BF5A-486C-A8C5-ECC9F3942E4B}">
                <a14:imgProps xmlns:a14="http://schemas.microsoft.com/office/drawing/2010/main">
                  <a14:imgLayer r:embed="rId3">
                    <a14:imgEffect>
                      <a14:colorTemperature colorTemp="8800"/>
                    </a14:imgEffect>
                  </a14:imgLayer>
                </a14:imgProps>
              </a:ext>
            </a:extLst>
          </a:blip>
          <a:stretch>
            <a:fillRect/>
          </a:stretch>
        </p:blipFill>
        <p:spPr>
          <a:xfrm>
            <a:off x="6324089" y="265040"/>
            <a:ext cx="5680736" cy="340142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7" name="תמונה 6">
            <a:extLst>
              <a:ext uri="{FF2B5EF4-FFF2-40B4-BE49-F238E27FC236}">
                <a16:creationId xmlns:a16="http://schemas.microsoft.com/office/drawing/2014/main" id="{E22A1E98-D38B-4199-942B-7B42E2AF1E69}"/>
              </a:ext>
            </a:extLst>
          </p:cNvPr>
          <p:cNvPicPr>
            <a:picLocks noChangeAspect="1"/>
          </p:cNvPicPr>
          <p:nvPr/>
        </p:nvPicPr>
        <p:blipFill>
          <a:blip r:embed="rId4">
            <a:extLst>
              <a:ext uri="{BEBA8EAE-BF5A-486C-A8C5-ECC9F3942E4B}">
                <a14:imgProps xmlns:a14="http://schemas.microsoft.com/office/drawing/2010/main">
                  <a14:imgLayer r:embed="rId5">
                    <a14:imgEffect>
                      <a14:colorTemperature colorTemp="8800"/>
                    </a14:imgEffect>
                  </a14:imgLayer>
                </a14:imgProps>
              </a:ext>
            </a:extLst>
          </a:blip>
          <a:stretch>
            <a:fillRect/>
          </a:stretch>
        </p:blipFill>
        <p:spPr>
          <a:xfrm>
            <a:off x="1306580" y="146774"/>
            <a:ext cx="5135075" cy="3516452"/>
          </a:xfrm>
          <a:prstGeom prst="rect">
            <a:avLst/>
          </a:prstGeom>
          <a:ln>
            <a:noFill/>
          </a:ln>
          <a:effectLst>
            <a:softEdge rad="112500"/>
          </a:effectLst>
        </p:spPr>
      </p:pic>
      <p:pic>
        <p:nvPicPr>
          <p:cNvPr id="10" name="תמונה 9">
            <a:extLst>
              <a:ext uri="{FF2B5EF4-FFF2-40B4-BE49-F238E27FC236}">
                <a16:creationId xmlns:a16="http://schemas.microsoft.com/office/drawing/2014/main" id="{99E5E5BD-744C-48D0-ADF7-B913DD806A69}"/>
              </a:ext>
            </a:extLst>
          </p:cNvPr>
          <p:cNvPicPr>
            <a:picLocks noChangeAspect="1"/>
          </p:cNvPicPr>
          <p:nvPr/>
        </p:nvPicPr>
        <p:blipFill>
          <a:blip r:embed="rId6">
            <a:extLst>
              <a:ext uri="{BEBA8EAE-BF5A-486C-A8C5-ECC9F3942E4B}">
                <a14:imgProps xmlns:a14="http://schemas.microsoft.com/office/drawing/2010/main">
                  <a14:imgLayer r:embed="rId7">
                    <a14:imgEffect>
                      <a14:saturation sat="200000"/>
                    </a14:imgEffect>
                  </a14:imgLayer>
                </a14:imgProps>
              </a:ext>
            </a:extLst>
          </a:blip>
          <a:stretch>
            <a:fillRect/>
          </a:stretch>
        </p:blipFill>
        <p:spPr>
          <a:xfrm>
            <a:off x="6511264" y="3462339"/>
            <a:ext cx="5680736" cy="3709169"/>
          </a:xfrm>
          <a:prstGeom prst="rect">
            <a:avLst/>
          </a:prstGeom>
        </p:spPr>
      </p:pic>
      <p:pic>
        <p:nvPicPr>
          <p:cNvPr id="12" name="תמונה 11">
            <a:extLst>
              <a:ext uri="{FF2B5EF4-FFF2-40B4-BE49-F238E27FC236}">
                <a16:creationId xmlns:a16="http://schemas.microsoft.com/office/drawing/2014/main" id="{EB68382B-29EF-4EE0-885D-2FA296921F72}"/>
              </a:ext>
            </a:extLst>
          </p:cNvPr>
          <p:cNvPicPr>
            <a:picLocks noChangeAspect="1"/>
          </p:cNvPicPr>
          <p:nvPr/>
        </p:nvPicPr>
        <p:blipFill>
          <a:blip r:embed="rId8"/>
          <a:stretch>
            <a:fillRect/>
          </a:stretch>
        </p:blipFill>
        <p:spPr>
          <a:xfrm>
            <a:off x="1376189" y="3619092"/>
            <a:ext cx="5135075" cy="3395661"/>
          </a:xfrm>
          <a:prstGeom prst="rect">
            <a:avLst/>
          </a:prstGeom>
        </p:spPr>
      </p:pic>
    </p:spTree>
    <p:extLst>
      <p:ext uri="{BB962C8B-B14F-4D97-AF65-F5344CB8AC3E}">
        <p14:creationId xmlns:p14="http://schemas.microsoft.com/office/powerpoint/2010/main" val="85585458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E77459C3-7919-4AEA-9B2B-B43D7A94BC0E}"/>
              </a:ext>
            </a:extLst>
          </p:cNvPr>
          <p:cNvSpPr>
            <a:spLocks noGrp="1"/>
          </p:cNvSpPr>
          <p:nvPr>
            <p:ph type="title"/>
          </p:nvPr>
        </p:nvSpPr>
        <p:spPr/>
        <p:txBody>
          <a:bodyPr/>
          <a:lstStyle/>
          <a:p>
            <a:endParaRPr lang="he-IL"/>
          </a:p>
        </p:txBody>
      </p:sp>
      <p:pic>
        <p:nvPicPr>
          <p:cNvPr id="4" name="מציין מיקום תוכן 3">
            <a:extLst>
              <a:ext uri="{FF2B5EF4-FFF2-40B4-BE49-F238E27FC236}">
                <a16:creationId xmlns:a16="http://schemas.microsoft.com/office/drawing/2014/main" id="{E30CD485-9A39-4994-9FEF-AC20CFF6CA4B}"/>
              </a:ext>
            </a:extLst>
          </p:cNvPr>
          <p:cNvPicPr>
            <a:picLocks noGrp="1" noChangeAspect="1"/>
          </p:cNvPicPr>
          <p:nvPr>
            <p:ph idx="1"/>
          </p:nvPr>
        </p:nvPicPr>
        <p:blipFill>
          <a:blip r:embed="rId2"/>
          <a:stretch>
            <a:fillRect/>
          </a:stretch>
        </p:blipFill>
        <p:spPr>
          <a:xfrm>
            <a:off x="6363987" y="411885"/>
            <a:ext cx="5140625" cy="2872336"/>
          </a:xfrm>
          <a:prstGeom prst="rect">
            <a:avLst/>
          </a:prstGeom>
        </p:spPr>
      </p:pic>
      <p:pic>
        <p:nvPicPr>
          <p:cNvPr id="5" name="תמונה 4">
            <a:extLst>
              <a:ext uri="{FF2B5EF4-FFF2-40B4-BE49-F238E27FC236}">
                <a16:creationId xmlns:a16="http://schemas.microsoft.com/office/drawing/2014/main" id="{5EA2328D-B8D9-49C9-BD8D-9359E8142A03}"/>
              </a:ext>
            </a:extLst>
          </p:cNvPr>
          <p:cNvPicPr>
            <a:picLocks noChangeAspect="1"/>
          </p:cNvPicPr>
          <p:nvPr/>
        </p:nvPicPr>
        <p:blipFill>
          <a:blip r:embed="rId3"/>
          <a:stretch>
            <a:fillRect/>
          </a:stretch>
        </p:blipFill>
        <p:spPr>
          <a:xfrm>
            <a:off x="2063931" y="365417"/>
            <a:ext cx="4428308" cy="3161897"/>
          </a:xfrm>
          <a:prstGeom prst="rect">
            <a:avLst/>
          </a:prstGeom>
        </p:spPr>
      </p:pic>
      <p:pic>
        <p:nvPicPr>
          <p:cNvPr id="6" name="תמונה 5">
            <a:extLst>
              <a:ext uri="{FF2B5EF4-FFF2-40B4-BE49-F238E27FC236}">
                <a16:creationId xmlns:a16="http://schemas.microsoft.com/office/drawing/2014/main" id="{DDF52B3D-7A21-4FF7-9623-51E657731EB4}"/>
              </a:ext>
            </a:extLst>
          </p:cNvPr>
          <p:cNvPicPr>
            <a:picLocks noChangeAspect="1"/>
          </p:cNvPicPr>
          <p:nvPr/>
        </p:nvPicPr>
        <p:blipFill>
          <a:blip r:embed="rId4"/>
          <a:stretch>
            <a:fillRect/>
          </a:stretch>
        </p:blipFill>
        <p:spPr>
          <a:xfrm>
            <a:off x="6492239" y="3284220"/>
            <a:ext cx="5319773" cy="3482339"/>
          </a:xfrm>
          <a:prstGeom prst="rect">
            <a:avLst/>
          </a:prstGeom>
        </p:spPr>
      </p:pic>
      <p:pic>
        <p:nvPicPr>
          <p:cNvPr id="8" name="תמונה 7">
            <a:extLst>
              <a:ext uri="{FF2B5EF4-FFF2-40B4-BE49-F238E27FC236}">
                <a16:creationId xmlns:a16="http://schemas.microsoft.com/office/drawing/2014/main" id="{CA209B55-D20D-4ED9-A96B-19A6EAAF97F1}"/>
              </a:ext>
            </a:extLst>
          </p:cNvPr>
          <p:cNvPicPr>
            <a:picLocks noChangeAspect="1"/>
          </p:cNvPicPr>
          <p:nvPr/>
        </p:nvPicPr>
        <p:blipFill>
          <a:blip r:embed="rId5"/>
          <a:stretch>
            <a:fillRect/>
          </a:stretch>
        </p:blipFill>
        <p:spPr>
          <a:xfrm>
            <a:off x="1894114" y="3527314"/>
            <a:ext cx="4598125" cy="3161897"/>
          </a:xfrm>
          <a:prstGeom prst="rect">
            <a:avLst/>
          </a:prstGeom>
        </p:spPr>
      </p:pic>
    </p:spTree>
    <p:extLst>
      <p:ext uri="{BB962C8B-B14F-4D97-AF65-F5344CB8AC3E}">
        <p14:creationId xmlns:p14="http://schemas.microsoft.com/office/powerpoint/2010/main" val="121963600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theme/theme1.xml><?xml version="1.0" encoding="utf-8"?>
<a:theme xmlns:a="http://schemas.openxmlformats.org/drawingml/2006/main" name="עשן מתפתל">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2486</TotalTime>
  <Words>388</Words>
  <Application>Microsoft Office PowerPoint</Application>
  <PresentationFormat>מסך רחב</PresentationFormat>
  <Paragraphs>22</Paragraphs>
  <Slides>6</Slides>
  <Notes>0</Notes>
  <HiddenSlides>0</HiddenSlides>
  <MMClips>0</MMClips>
  <ScaleCrop>false</ScaleCrop>
  <HeadingPairs>
    <vt:vector size="6" baseType="variant">
      <vt:variant>
        <vt:lpstr>גופנים בשימוש</vt:lpstr>
      </vt:variant>
      <vt:variant>
        <vt:i4>4</vt:i4>
      </vt:variant>
      <vt:variant>
        <vt:lpstr>ערכת נושא</vt:lpstr>
      </vt:variant>
      <vt:variant>
        <vt:i4>1</vt:i4>
      </vt:variant>
      <vt:variant>
        <vt:lpstr>כותרות שקופיות</vt:lpstr>
      </vt:variant>
      <vt:variant>
        <vt:i4>6</vt:i4>
      </vt:variant>
    </vt:vector>
  </HeadingPairs>
  <TitlesOfParts>
    <vt:vector size="11" baseType="lpstr">
      <vt:lpstr>Arial</vt:lpstr>
      <vt:lpstr>Century Gothic</vt:lpstr>
      <vt:lpstr>Gisha</vt:lpstr>
      <vt:lpstr>Wingdings 3</vt:lpstr>
      <vt:lpstr>עשן מתפתל</vt:lpstr>
      <vt:lpstr>מסדר הדר </vt:lpstr>
      <vt:lpstr>מבצע "צוק איתן" </vt:lpstr>
      <vt:lpstr>מצגת של PowerPoint‏</vt:lpstr>
      <vt:lpstr>ושנזכה לקים את הפסוק :</vt:lpstr>
      <vt:lpstr>  משפחת גולדין</vt:lpstr>
      <vt:lpstr>מצגת של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מסדר הדר</dc:title>
  <dc:creator>IMOE001</dc:creator>
  <cp:lastModifiedBy>IMOE001</cp:lastModifiedBy>
  <cp:revision>26</cp:revision>
  <dcterms:created xsi:type="dcterms:W3CDTF">2021-04-05T12:55:04Z</dcterms:created>
  <dcterms:modified xsi:type="dcterms:W3CDTF">2021-04-09T09:18:05Z</dcterms:modified>
</cp:coreProperties>
</file>