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356" r:id="rId3"/>
    <p:sldId id="261" r:id="rId4"/>
    <p:sldId id="272" r:id="rId5"/>
    <p:sldId id="277" r:id="rId6"/>
    <p:sldId id="278" r:id="rId7"/>
    <p:sldId id="279" r:id="rId8"/>
    <p:sldId id="280" r:id="rId9"/>
    <p:sldId id="273" r:id="rId10"/>
    <p:sldId id="357" r:id="rId11"/>
    <p:sldId id="256" r:id="rId12"/>
    <p:sldId id="257" r:id="rId13"/>
    <p:sldId id="258" r:id="rId14"/>
    <p:sldId id="262" r:id="rId15"/>
    <p:sldId id="264" r:id="rId16"/>
    <p:sldId id="265" r:id="rId17"/>
    <p:sldId id="266" r:id="rId18"/>
    <p:sldId id="267" r:id="rId19"/>
    <p:sldId id="269" r:id="rId20"/>
    <p:sldId id="270" r:id="rId21"/>
    <p:sldId id="271" r:id="rId22"/>
    <p:sldId id="274" r:id="rId23"/>
    <p:sldId id="275" r:id="rId24"/>
    <p:sldId id="276" r:id="rId25"/>
    <p:sldId id="281" r:id="rId26"/>
    <p:sldId id="282" r:id="rId27"/>
    <p:sldId id="283" r:id="rId28"/>
    <p:sldId id="284" r:id="rId29"/>
    <p:sldId id="285" r:id="rId30"/>
    <p:sldId id="286" r:id="rId31"/>
    <p:sldId id="358"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9" r:id="rId51"/>
    <p:sldId id="306" r:id="rId52"/>
    <p:sldId id="308" r:id="rId53"/>
    <p:sldId id="307" r:id="rId54"/>
    <p:sldId id="359" r:id="rId55"/>
    <p:sldId id="310" r:id="rId56"/>
    <p:sldId id="311" r:id="rId57"/>
    <p:sldId id="312" r:id="rId58"/>
    <p:sldId id="313" r:id="rId59"/>
    <p:sldId id="314" r:id="rId60"/>
    <p:sldId id="315" r:id="rId61"/>
    <p:sldId id="316" r:id="rId62"/>
    <p:sldId id="317" r:id="rId63"/>
    <p:sldId id="360" r:id="rId64"/>
    <p:sldId id="318" r:id="rId65"/>
    <p:sldId id="319" r:id="rId66"/>
    <p:sldId id="320" r:id="rId67"/>
    <p:sldId id="321" r:id="rId68"/>
    <p:sldId id="322" r:id="rId69"/>
    <p:sldId id="323" r:id="rId70"/>
    <p:sldId id="324" r:id="rId71"/>
    <p:sldId id="325" r:id="rId72"/>
    <p:sldId id="326" r:id="rId73"/>
    <p:sldId id="361" r:id="rId74"/>
    <p:sldId id="327" r:id="rId75"/>
    <p:sldId id="328" r:id="rId76"/>
    <p:sldId id="329" r:id="rId77"/>
    <p:sldId id="330" r:id="rId78"/>
    <p:sldId id="331" r:id="rId79"/>
    <p:sldId id="332" r:id="rId80"/>
    <p:sldId id="333" r:id="rId81"/>
    <p:sldId id="334" r:id="rId82"/>
    <p:sldId id="335" r:id="rId83"/>
    <p:sldId id="336" r:id="rId84"/>
    <p:sldId id="337" r:id="rId85"/>
    <p:sldId id="363" r:id="rId86"/>
    <p:sldId id="362" r:id="rId87"/>
    <p:sldId id="338" r:id="rId88"/>
    <p:sldId id="339" r:id="rId89"/>
    <p:sldId id="340" r:id="rId90"/>
    <p:sldId id="341" r:id="rId91"/>
    <p:sldId id="364" r:id="rId92"/>
    <p:sldId id="342" r:id="rId93"/>
    <p:sldId id="343" r:id="rId94"/>
    <p:sldId id="344" r:id="rId95"/>
    <p:sldId id="345" r:id="rId96"/>
    <p:sldId id="346" r:id="rId97"/>
    <p:sldId id="347" r:id="rId98"/>
    <p:sldId id="348" r:id="rId99"/>
    <p:sldId id="365" r:id="rId100"/>
    <p:sldId id="351" r:id="rId101"/>
    <p:sldId id="352" r:id="rId102"/>
    <p:sldId id="369" r:id="rId103"/>
    <p:sldId id="353" r:id="rId104"/>
    <p:sldId id="354" r:id="rId105"/>
    <p:sldId id="355"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67" r:id="rId123"/>
    <p:sldId id="368" r:id="rId124"/>
    <p:sldId id="386" r:id="rId125"/>
    <p:sldId id="387" r:id="rId126"/>
    <p:sldId id="388" r:id="rId127"/>
    <p:sldId id="389" r:id="rId128"/>
    <p:sldId id="390" r:id="rId129"/>
    <p:sldId id="391" r:id="rId1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8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63024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154516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147994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134998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157156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417239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198544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113045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121886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174207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93533C5-A83B-4266-B071-D7D9F73A47B0}" type="datetimeFigureOut">
              <a:rPr lang="he-IL" smtClean="0"/>
              <a:t>כ"ה/אב/תשע"ו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4233509-55A5-4BE1-9851-014DB9A8E71D}" type="slidenum">
              <a:rPr lang="he-IL" smtClean="0"/>
              <a:t>‹#›</a:t>
            </a:fld>
            <a:endParaRPr lang="he-IL"/>
          </a:p>
        </p:txBody>
      </p:sp>
    </p:spTree>
    <p:extLst>
      <p:ext uri="{BB962C8B-B14F-4D97-AF65-F5344CB8AC3E}">
        <p14:creationId xmlns:p14="http://schemas.microsoft.com/office/powerpoint/2010/main" val="240208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93533C5-A83B-4266-B071-D7D9F73A47B0}" type="datetimeFigureOut">
              <a:rPr lang="he-IL" smtClean="0"/>
              <a:t>כ"ה/אב/תשע"ו</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233509-55A5-4BE1-9851-014DB9A8E71D}" type="slidenum">
              <a:rPr lang="he-IL" smtClean="0"/>
              <a:t>‹#›</a:t>
            </a:fld>
            <a:endParaRPr lang="he-IL"/>
          </a:p>
        </p:txBody>
      </p:sp>
    </p:spTree>
    <p:extLst>
      <p:ext uri="{BB962C8B-B14F-4D97-AF65-F5344CB8AC3E}">
        <p14:creationId xmlns:p14="http://schemas.microsoft.com/office/powerpoint/2010/main" val="1327766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www.softstart.co.il/chess.html"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0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8.png"/><Relationship Id="rId1" Type="http://schemas.openxmlformats.org/officeDocument/2006/relationships/slideLayout" Target="../slideLayouts/slideLayout6.xml"/><Relationship Id="rId4" Type="http://schemas.microsoft.com/office/2007/relationships/hdphoto" Target="../media/hdphoto1.wdp"/></Relationships>
</file>

<file path=ppt/slides/_rels/slide106.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11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074242"/>
          </a:xfrm>
        </p:spPr>
        <p:txBody>
          <a:bodyPr>
            <a:normAutofit/>
          </a:bodyPr>
          <a:lstStyle/>
          <a:p>
            <a:r>
              <a:rPr lang="he-IL" b="1" u="sng" dirty="0" smtClean="0"/>
              <a:t>פרק א</a:t>
            </a:r>
            <a:br>
              <a:rPr lang="he-IL" b="1" u="sng" dirty="0" smtClean="0"/>
            </a:br>
            <a:r>
              <a:rPr lang="he-IL" b="1" u="sng" dirty="0" smtClean="0"/>
              <a:t>הכרות כללית עם שחמט</a:t>
            </a:r>
            <a:endParaRPr lang="he-IL" b="1" u="sng" dirty="0"/>
          </a:p>
        </p:txBody>
      </p:sp>
      <p:pic>
        <p:nvPicPr>
          <p:cNvPr id="3" name="תמונה 2"/>
          <p:cNvPicPr/>
          <p:nvPr/>
        </p:nvPicPr>
        <p:blipFill>
          <a:blip r:embed="rId2"/>
          <a:stretch>
            <a:fillRect/>
          </a:stretch>
        </p:blipFill>
        <p:spPr>
          <a:xfrm>
            <a:off x="2915816" y="2492896"/>
            <a:ext cx="3680994" cy="3312368"/>
          </a:xfrm>
          <a:prstGeom prst="rect">
            <a:avLst/>
          </a:prstGeom>
        </p:spPr>
      </p:pic>
    </p:spTree>
    <p:extLst>
      <p:ext uri="{BB962C8B-B14F-4D97-AF65-F5344CB8AC3E}">
        <p14:creationId xmlns:p14="http://schemas.microsoft.com/office/powerpoint/2010/main" val="227380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פרק ב</a:t>
            </a:r>
            <a:br>
              <a:rPr lang="he-IL" dirty="0" smtClean="0"/>
            </a:br>
            <a:r>
              <a:rPr lang="he-IL" dirty="0" smtClean="0"/>
              <a:t>המלך</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687172"/>
            <a:ext cx="6336703" cy="4190099"/>
          </a:xfrm>
        </p:spPr>
      </p:pic>
    </p:spTree>
    <p:extLst>
      <p:ext uri="{BB962C8B-B14F-4D97-AF65-F5344CB8AC3E}">
        <p14:creationId xmlns:p14="http://schemas.microsoft.com/office/powerpoint/2010/main" val="39018018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32 פרשים חיים בשלום!</a:t>
            </a:r>
            <a:endParaRPr lang="he-I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432000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0909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32 פרשים חיים בשלום!</a:t>
            </a:r>
            <a:endParaRPr lang="he-I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432000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9187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פרק ט</a:t>
            </a:r>
            <a:br>
              <a:rPr lang="he-IL" dirty="0" smtClean="0"/>
            </a:br>
            <a:r>
              <a:rPr lang="he-IL" dirty="0" smtClean="0"/>
              <a:t>סיכום</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3" y="1916832"/>
            <a:ext cx="6427950" cy="3599652"/>
          </a:xfrm>
        </p:spPr>
      </p:pic>
    </p:spTree>
    <p:extLst>
      <p:ext uri="{BB962C8B-B14F-4D97-AF65-F5344CB8AC3E}">
        <p14:creationId xmlns:p14="http://schemas.microsoft.com/office/powerpoint/2010/main" val="5352961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dirty="0" smtClean="0">
                <a:solidFill>
                  <a:schemeClr val="accent2">
                    <a:lumMod val="75000"/>
                  </a:schemeClr>
                </a:solidFill>
                <a:latin typeface="Gisha" panose="020B0502040204020203" pitchFamily="34" charset="-79"/>
                <a:cs typeface="Gisha" panose="020B0502040204020203" pitchFamily="34" charset="-79"/>
              </a:rPr>
              <a:t>סיכום מהלך הכלים</a:t>
            </a:r>
            <a:endParaRPr lang="he-IL" sz="4000" dirty="0">
              <a:solidFill>
                <a:schemeClr val="accent2">
                  <a:lumMod val="75000"/>
                </a:schemeClr>
              </a:solidFill>
              <a:latin typeface="Gisha" panose="020B0502040204020203" pitchFamily="34" charset="-79"/>
              <a:cs typeface="Gisha" panose="020B0502040204020203" pitchFamily="34" charset="-79"/>
            </a:endParaRPr>
          </a:p>
        </p:txBody>
      </p:sp>
      <p:sp>
        <p:nvSpPr>
          <p:cNvPr id="3" name="מציין מיקום תוכן 2"/>
          <p:cNvSpPr>
            <a:spLocks noGrp="1"/>
          </p:cNvSpPr>
          <p:nvPr>
            <p:ph idx="1"/>
          </p:nvPr>
        </p:nvSpPr>
        <p:spPr>
          <a:xfrm>
            <a:off x="1463040" y="1844824"/>
            <a:ext cx="6196405" cy="2749903"/>
          </a:xfrm>
        </p:spPr>
        <p:txBody>
          <a:bodyPr>
            <a:noAutofit/>
          </a:bodyPr>
          <a:lstStyle/>
          <a:p>
            <a:pPr>
              <a:lnSpc>
                <a:spcPct val="170000"/>
              </a:lnSpc>
              <a:buClr>
                <a:schemeClr val="accent6">
                  <a:lumMod val="60000"/>
                  <a:lumOff val="40000"/>
                </a:schemeClr>
              </a:buClr>
            </a:pPr>
            <a:r>
              <a:rPr lang="he-IL" sz="2000" dirty="0" smtClean="0"/>
              <a:t>רץ באלכסון  </a:t>
            </a:r>
          </a:p>
          <a:p>
            <a:pPr>
              <a:lnSpc>
                <a:spcPct val="170000"/>
              </a:lnSpc>
              <a:buClr>
                <a:schemeClr val="accent6">
                  <a:lumMod val="60000"/>
                  <a:lumOff val="40000"/>
                </a:schemeClr>
              </a:buClr>
            </a:pPr>
            <a:r>
              <a:rPr lang="he-IL" sz="2000" dirty="0" smtClean="0"/>
              <a:t>צריח ישר </a:t>
            </a:r>
          </a:p>
          <a:p>
            <a:pPr>
              <a:lnSpc>
                <a:spcPct val="170000"/>
              </a:lnSpc>
              <a:buClr>
                <a:schemeClr val="accent6">
                  <a:lumMod val="60000"/>
                  <a:lumOff val="40000"/>
                </a:schemeClr>
              </a:buClr>
            </a:pPr>
            <a:r>
              <a:rPr lang="he-IL" sz="2000" dirty="0" smtClean="0"/>
              <a:t>מלכה ישר ובאלכסון</a:t>
            </a:r>
          </a:p>
          <a:p>
            <a:pPr>
              <a:lnSpc>
                <a:spcPct val="170000"/>
              </a:lnSpc>
              <a:buClr>
                <a:schemeClr val="accent6">
                  <a:lumMod val="60000"/>
                  <a:lumOff val="40000"/>
                </a:schemeClr>
              </a:buClr>
            </a:pPr>
            <a:r>
              <a:rPr lang="he-IL" sz="2000" dirty="0" smtClean="0"/>
              <a:t>מלך כמו מלכה אך רק ערוגה אחת </a:t>
            </a:r>
          </a:p>
          <a:p>
            <a:pPr>
              <a:lnSpc>
                <a:spcPct val="170000"/>
              </a:lnSpc>
              <a:buClr>
                <a:schemeClr val="accent6">
                  <a:lumMod val="60000"/>
                  <a:lumOff val="40000"/>
                </a:schemeClr>
              </a:buClr>
            </a:pPr>
            <a:r>
              <a:rPr lang="he-IL" sz="2000" dirty="0" smtClean="0"/>
              <a:t>פרש נע ערוגה מעבר למשבצת שלידו, ומחליף צבע בכל מהלך</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938574" y="4581128"/>
            <a:ext cx="1761218" cy="1629127"/>
          </a:xfrm>
          <a:prstGeom prst="rect">
            <a:avLst/>
          </a:prstGeom>
        </p:spPr>
      </p:pic>
    </p:spTree>
    <p:extLst>
      <p:ext uri="{BB962C8B-B14F-4D97-AF65-F5344CB8AC3E}">
        <p14:creationId xmlns:p14="http://schemas.microsoft.com/office/powerpoint/2010/main" val="30339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50"/>
                                        <p:tgtEl>
                                          <p:spTgt spid="3">
                                            <p:txEl>
                                              <p:pRg st="0" end="0"/>
                                            </p:txEl>
                                          </p:spTgt>
                                        </p:tgtEl>
                                      </p:cBhvr>
                                    </p:animEffect>
                                  </p:childTnLst>
                                </p:cTn>
                              </p:par>
                            </p:childTnLst>
                          </p:cTn>
                        </p:par>
                        <p:par>
                          <p:cTn id="14" fill="hold">
                            <p:stCondLst>
                              <p:cond delay="1000"/>
                            </p:stCondLst>
                            <p:childTnLst>
                              <p:par>
                                <p:cTn id="15" presetID="14" presetClass="entr" presetSubtype="10" fill="hold" grpId="0" nodeType="afterEffect">
                                  <p:stCondLst>
                                    <p:cond delay="25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250"/>
                                        <p:tgtEl>
                                          <p:spTgt spid="3">
                                            <p:txEl>
                                              <p:pRg st="1" end="1"/>
                                            </p:txEl>
                                          </p:spTgt>
                                        </p:tgtEl>
                                      </p:cBhvr>
                                    </p:animEffect>
                                  </p:childTnLst>
                                </p:cTn>
                              </p:par>
                            </p:childTnLst>
                          </p:cTn>
                        </p:par>
                        <p:par>
                          <p:cTn id="18" fill="hold">
                            <p:stCondLst>
                              <p:cond delay="1500"/>
                            </p:stCondLst>
                            <p:childTnLst>
                              <p:par>
                                <p:cTn id="19" presetID="14" presetClass="entr" presetSubtype="10" fill="hold" grpId="0" nodeType="afterEffect">
                                  <p:stCondLst>
                                    <p:cond delay="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250"/>
                                        <p:tgtEl>
                                          <p:spTgt spid="3">
                                            <p:txEl>
                                              <p:pRg st="2" end="2"/>
                                            </p:txEl>
                                          </p:spTgt>
                                        </p:tgtEl>
                                      </p:cBhvr>
                                    </p:animEffect>
                                  </p:childTnLst>
                                </p:cTn>
                              </p:par>
                            </p:childTnLst>
                          </p:cTn>
                        </p:par>
                        <p:par>
                          <p:cTn id="22" fill="hold">
                            <p:stCondLst>
                              <p:cond delay="2000"/>
                            </p:stCondLst>
                            <p:childTnLst>
                              <p:par>
                                <p:cTn id="23" presetID="14" presetClass="entr" presetSubtype="10" fill="hold" grpId="0" nodeType="after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250"/>
                                        <p:tgtEl>
                                          <p:spTgt spid="3">
                                            <p:txEl>
                                              <p:pRg st="3" end="3"/>
                                            </p:txEl>
                                          </p:spTgt>
                                        </p:tgtEl>
                                      </p:cBhvr>
                                    </p:animEffect>
                                  </p:childTnLst>
                                </p:cTn>
                              </p:par>
                            </p:childTnLst>
                          </p:cTn>
                        </p:par>
                        <p:par>
                          <p:cTn id="26" fill="hold">
                            <p:stCondLst>
                              <p:cond delay="2500"/>
                            </p:stCondLst>
                            <p:childTnLst>
                              <p:par>
                                <p:cTn id="27" presetID="14" presetClass="entr" presetSubtype="10" fill="hold" grpId="0" nodeType="afterEffect">
                                  <p:stCondLst>
                                    <p:cond delay="25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5023" y="786355"/>
            <a:ext cx="6965245" cy="1202485"/>
          </a:xfrm>
        </p:spPr>
        <p:txBody>
          <a:bodyPr/>
          <a:lstStyle/>
          <a:p>
            <a:r>
              <a:rPr lang="he-IL" dirty="0" smtClean="0">
                <a:solidFill>
                  <a:schemeClr val="accent2">
                    <a:lumMod val="75000"/>
                  </a:schemeClr>
                </a:solidFill>
              </a:rPr>
              <a:t>תרגיל מסכם</a:t>
            </a:r>
            <a:endParaRPr lang="he-IL" dirty="0">
              <a:solidFill>
                <a:schemeClr val="accent2">
                  <a:lumMod val="75000"/>
                </a:schemeClr>
              </a:solidFill>
            </a:endParaRPr>
          </a:p>
        </p:txBody>
      </p:sp>
      <p:sp>
        <p:nvSpPr>
          <p:cNvPr id="3" name="מציין מיקום תוכן 2"/>
          <p:cNvSpPr>
            <a:spLocks noGrp="1"/>
          </p:cNvSpPr>
          <p:nvPr>
            <p:ph idx="1"/>
          </p:nvPr>
        </p:nvSpPr>
        <p:spPr>
          <a:xfrm>
            <a:off x="1463040" y="1844824"/>
            <a:ext cx="6196405" cy="3603812"/>
          </a:xfrm>
        </p:spPr>
        <p:txBody>
          <a:bodyPr>
            <a:normAutofit fontScale="77500" lnSpcReduction="20000"/>
          </a:bodyPr>
          <a:lstStyle/>
          <a:p>
            <a:pPr marL="0" indent="0">
              <a:buNone/>
            </a:pPr>
            <a:r>
              <a:rPr lang="he-IL" dirty="0" smtClean="0"/>
              <a:t>היכנסו לקישור הבא: </a:t>
            </a:r>
            <a:r>
              <a:rPr lang="en-US" u="sng" dirty="0" smtClean="0">
                <a:hlinkClick r:id="rId2"/>
              </a:rPr>
              <a:t>http</a:t>
            </a:r>
            <a:r>
              <a:rPr lang="en-US" u="sng" dirty="0">
                <a:hlinkClick r:id="rId2"/>
              </a:rPr>
              <a:t>://</a:t>
            </a:r>
            <a:r>
              <a:rPr lang="en-US" u="sng" dirty="0" smtClean="0">
                <a:hlinkClick r:id="rId2"/>
              </a:rPr>
              <a:t>www.softstart.co.il/chess.html</a:t>
            </a:r>
            <a:endParaRPr lang="he-IL" u="sng" dirty="0" smtClean="0"/>
          </a:p>
          <a:p>
            <a:endParaRPr lang="he-IL" u="sng" dirty="0"/>
          </a:p>
          <a:p>
            <a:pPr marL="0" indent="0">
              <a:buNone/>
            </a:pPr>
            <a:r>
              <a:rPr lang="he-IL" dirty="0" smtClean="0"/>
              <a:t>עליכם להציב את הכלים, כך שישלטו על מספר ערוגות גדול ככל האפשר, כולל מקום עמדתם.</a:t>
            </a:r>
          </a:p>
          <a:p>
            <a:pPr marL="0" indent="0">
              <a:buNone/>
            </a:pPr>
            <a:r>
              <a:rPr lang="he-IL" dirty="0" smtClean="0"/>
              <a:t>ניתן לשלוט על כל הלוח! לכמה ערוגות תגיעו אתם?  </a:t>
            </a:r>
            <a:endParaRPr lang="he-IL" dirty="0"/>
          </a:p>
          <a:p>
            <a:pPr marL="0" indent="0">
              <a:buNone/>
            </a:pPr>
            <a:r>
              <a:rPr lang="he-IL" dirty="0" smtClean="0"/>
              <a:t>העיקר שתשתפרו, תשלטו בתנועות הכלים,</a:t>
            </a:r>
          </a:p>
          <a:p>
            <a:pPr marL="0" indent="0">
              <a:buNone/>
            </a:pPr>
            <a:r>
              <a:rPr lang="he-IL" dirty="0" smtClean="0"/>
              <a:t>ו... תיהנו!</a:t>
            </a:r>
            <a:endParaRPr lang="he-IL"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938574" y="4581128"/>
            <a:ext cx="1761218" cy="1629127"/>
          </a:xfrm>
          <a:prstGeom prst="rect">
            <a:avLst/>
          </a:prstGeom>
        </p:spPr>
      </p:pic>
    </p:spTree>
    <p:extLst>
      <p:ext uri="{BB962C8B-B14F-4D97-AF65-F5344CB8AC3E}">
        <p14:creationId xmlns:p14="http://schemas.microsoft.com/office/powerpoint/2010/main" val="7393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2">
                    <a:lumMod val="75000"/>
                  </a:schemeClr>
                </a:solidFill>
              </a:rPr>
              <a:t>הכלים שולטים על כל הערוגות</a:t>
            </a:r>
            <a:endParaRPr lang="he-IL" dirty="0">
              <a:solidFill>
                <a:schemeClr val="accent2">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3456384" cy="3456384"/>
          </a:xfrm>
          <a:prstGeom prst="rect">
            <a:avLst/>
          </a:prstGeom>
          <a:ln w="28575">
            <a:solidFill>
              <a:schemeClr val="bg2">
                <a:lumMod val="50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938574" y="4581128"/>
            <a:ext cx="1761218" cy="1629127"/>
          </a:xfrm>
          <a:prstGeom prst="rect">
            <a:avLst/>
          </a:prstGeom>
        </p:spPr>
      </p:pic>
    </p:spTree>
    <p:extLst>
      <p:ext uri="{BB962C8B-B14F-4D97-AF65-F5344CB8AC3E}">
        <p14:creationId xmlns:p14="http://schemas.microsoft.com/office/powerpoint/2010/main" val="315247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750" fill="hold"/>
                                        <p:tgtEl>
                                          <p:spTgt spid="1026"/>
                                        </p:tgtEl>
                                        <p:attrNameLst>
                                          <p:attrName>ppt_w</p:attrName>
                                        </p:attrNameLst>
                                      </p:cBhvr>
                                      <p:tavLst>
                                        <p:tav tm="0">
                                          <p:val>
                                            <p:fltVal val="0"/>
                                          </p:val>
                                        </p:tav>
                                        <p:tav tm="100000">
                                          <p:val>
                                            <p:strVal val="#ppt_w"/>
                                          </p:val>
                                        </p:tav>
                                      </p:tavLst>
                                    </p:anim>
                                    <p:anim calcmode="lin" valueType="num">
                                      <p:cBhvr>
                                        <p:cTn id="14" dur="750" fill="hold"/>
                                        <p:tgtEl>
                                          <p:spTgt spid="1026"/>
                                        </p:tgtEl>
                                        <p:attrNameLst>
                                          <p:attrName>ppt_h</p:attrName>
                                        </p:attrNameLst>
                                      </p:cBhvr>
                                      <p:tavLst>
                                        <p:tav tm="0">
                                          <p:val>
                                            <p:fltVal val="0"/>
                                          </p:val>
                                        </p:tav>
                                        <p:tav tm="100000">
                                          <p:val>
                                            <p:strVal val="#ppt_h"/>
                                          </p:val>
                                        </p:tav>
                                      </p:tavLst>
                                    </p:anim>
                                    <p:anim calcmode="lin" valueType="num">
                                      <p:cBhvr>
                                        <p:cTn id="15" dur="750" fill="hold"/>
                                        <p:tgtEl>
                                          <p:spTgt spid="1026"/>
                                        </p:tgtEl>
                                        <p:attrNameLst>
                                          <p:attrName>style.rotation</p:attrName>
                                        </p:attrNameLst>
                                      </p:cBhvr>
                                      <p:tavLst>
                                        <p:tav tm="0">
                                          <p:val>
                                            <p:fltVal val="90"/>
                                          </p:val>
                                        </p:tav>
                                        <p:tav tm="100000">
                                          <p:val>
                                            <p:fltVal val="0"/>
                                          </p:val>
                                        </p:tav>
                                      </p:tavLst>
                                    </p:anim>
                                    <p:animEffect transition="in" filter="fade">
                                      <p:cBhvr>
                                        <p:cTn id="16"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362274"/>
          </a:xfrm>
        </p:spPr>
        <p:txBody>
          <a:bodyPr>
            <a:normAutofit fontScale="90000"/>
          </a:bodyPr>
          <a:lstStyle/>
          <a:p>
            <a:r>
              <a:rPr lang="he-IL" dirty="0" smtClean="0"/>
              <a:t>פרק י</a:t>
            </a:r>
            <a:br>
              <a:rPr lang="he-IL" dirty="0" smtClean="0"/>
            </a:br>
            <a:r>
              <a:rPr lang="he-IL" dirty="0" smtClean="0"/>
              <a:t>סוגי </a:t>
            </a:r>
            <a:r>
              <a:rPr lang="he-IL" dirty="0" smtClean="0"/>
              <a:t>תיקו</a:t>
            </a:r>
            <a:br>
              <a:rPr lang="he-IL" dirty="0" smtClean="0"/>
            </a:br>
            <a:r>
              <a:rPr lang="he-IL" dirty="0" smtClean="0"/>
              <a:t>חלק גדול ממשחקי השחמט </a:t>
            </a:r>
            <a:r>
              <a:rPr lang="he-IL" dirty="0" err="1" smtClean="0"/>
              <a:t>מסתימים</a:t>
            </a:r>
            <a:r>
              <a:rPr lang="he-IL" dirty="0" smtClean="0"/>
              <a:t> בתיקו.</a:t>
            </a:r>
            <a:br>
              <a:rPr lang="he-IL" dirty="0" smtClean="0"/>
            </a:br>
            <a:r>
              <a:rPr lang="he-IL" dirty="0" smtClean="0"/>
              <a:t>כיצד?</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147" y="2708920"/>
            <a:ext cx="4669895" cy="3096344"/>
          </a:xfrm>
        </p:spPr>
      </p:pic>
    </p:spTree>
    <p:extLst>
      <p:ext uri="{BB962C8B-B14F-4D97-AF65-F5344CB8AC3E}">
        <p14:creationId xmlns:p14="http://schemas.microsoft.com/office/powerpoint/2010/main" val="42765945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650306"/>
          </a:xfrm>
        </p:spPr>
        <p:txBody>
          <a:bodyPr/>
          <a:lstStyle/>
          <a:p>
            <a:r>
              <a:rPr lang="he-IL" dirty="0" smtClean="0"/>
              <a:t>א. חומר לא מספיק.</a:t>
            </a:r>
            <a:br>
              <a:rPr lang="he-IL" dirty="0" smtClean="0"/>
            </a:br>
            <a:r>
              <a:rPr lang="he-IL" dirty="0" smtClean="0"/>
              <a:t>כאשר אין לאף צד מספיק כלים כדי להנחית מט בכל צורה שהיא. </a:t>
            </a:r>
            <a:r>
              <a:rPr lang="he-IL" sz="2000" dirty="0" smtClean="0"/>
              <a:t>הכינוי המקצועי הוא: 'אין מט עזר', כלומר: אין מט אפילו בשיתוף פעולה של שני הצדדים. הרי דוגמאות.</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996952"/>
            <a:ext cx="288032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96952"/>
            <a:ext cx="295232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9410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3298378"/>
          </a:xfrm>
        </p:spPr>
        <p:txBody>
          <a:bodyPr>
            <a:normAutofit fontScale="90000"/>
          </a:bodyPr>
          <a:lstStyle/>
          <a:p>
            <a:r>
              <a:rPr lang="he-IL" dirty="0"/>
              <a:t>ב. </a:t>
            </a:r>
            <a:r>
              <a:rPr lang="he-IL" b="1" dirty="0"/>
              <a:t>50 </a:t>
            </a:r>
            <a:r>
              <a:rPr lang="he-IL" b="1" dirty="0" err="1"/>
              <a:t>מסעים</a:t>
            </a:r>
            <a:r>
              <a:rPr lang="he-IL" b="1" dirty="0"/>
              <a:t> ללא הכאה וללא הזזת חייל.</a:t>
            </a:r>
            <a:br>
              <a:rPr lang="he-IL" b="1" dirty="0"/>
            </a:br>
            <a:r>
              <a:rPr lang="he-IL" dirty="0"/>
              <a:t>אלו שתי הפעולות שאינן הפיכות. לפיכך בלעדיהן מסתבר שהמשחק איננו מתקדם.</a:t>
            </a:r>
            <a:br>
              <a:rPr lang="he-IL" dirty="0"/>
            </a:br>
            <a:r>
              <a:rPr lang="he-IL" dirty="0"/>
              <a:t>גם לבעל יתרון זמן קצוב לממש יתרונו. מסע= מהלך לכל צד.</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3" y="3573015"/>
            <a:ext cx="5664032" cy="2904169"/>
          </a:xfrm>
        </p:spPr>
      </p:pic>
    </p:spTree>
    <p:extLst>
      <p:ext uri="{BB962C8B-B14F-4D97-AF65-F5344CB8AC3E}">
        <p14:creationId xmlns:p14="http://schemas.microsoft.com/office/powerpoint/2010/main" val="10431483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930226"/>
          </a:xfrm>
        </p:spPr>
        <p:txBody>
          <a:bodyPr>
            <a:normAutofit fontScale="90000"/>
          </a:bodyPr>
          <a:lstStyle/>
          <a:p>
            <a:r>
              <a:rPr lang="he-IL" dirty="0" smtClean="0"/>
              <a:t>ג. פט</a:t>
            </a:r>
            <a:br>
              <a:rPr lang="he-IL" dirty="0" smtClean="0"/>
            </a:br>
            <a:r>
              <a:rPr lang="he-IL" sz="3100" dirty="0" smtClean="0"/>
              <a:t>אותו כבר הכרנו. נוסיף כאן שפט הוא הסיבה היחידה בשלה כדאי לעתים להפוך חייל שהגיע לשורה האחרונה לרץ או לצריח.</a:t>
            </a:r>
            <a:r>
              <a:rPr lang="he-IL" dirty="0" smtClean="0"/>
              <a:t/>
            </a:r>
            <a:br>
              <a:rPr lang="he-IL" dirty="0" smtClean="0"/>
            </a:b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47850"/>
            <a:ext cx="324036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47850"/>
            <a:ext cx="3168352"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17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548680"/>
            <a:ext cx="8229600" cy="1143000"/>
          </a:xfrm>
        </p:spPr>
        <p:txBody>
          <a:bodyPr>
            <a:normAutofit/>
          </a:bodyPr>
          <a:lstStyle/>
          <a:p>
            <a:r>
              <a:rPr lang="he-IL" sz="2000" dirty="0" smtClean="0"/>
              <a:t>אנו שמחים להציג בפניכם את חוקי השחמט!</a:t>
            </a:r>
            <a:br>
              <a:rPr lang="he-IL" sz="2000" dirty="0" smtClean="0"/>
            </a:br>
            <a:r>
              <a:rPr lang="he-IL" sz="2000" dirty="0" smtClean="0"/>
              <a:t>הרשו לי להציג בפניכם את החשוב בכלי השחמט: </a:t>
            </a:r>
            <a:r>
              <a:rPr lang="he-IL" sz="2800" dirty="0" smtClean="0"/>
              <a:t> המלך!</a:t>
            </a:r>
            <a:br>
              <a:rPr lang="he-IL" sz="2800" dirty="0" smtClean="0"/>
            </a:br>
            <a:endParaRPr lang="he-IL" sz="2000" dirty="0"/>
          </a:p>
        </p:txBody>
      </p:sp>
      <p:pic>
        <p:nvPicPr>
          <p:cNvPr id="4098" name="Picture 2" descr="תוצאת תמונה עבור מל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40091"/>
            <a:ext cx="3385967" cy="422824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133564"/>
            <a:ext cx="1663144" cy="383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1806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930226"/>
          </a:xfrm>
        </p:spPr>
        <p:txBody>
          <a:bodyPr>
            <a:normAutofit fontScale="90000"/>
          </a:bodyPr>
          <a:lstStyle/>
          <a:p>
            <a:r>
              <a:rPr lang="he-IL" dirty="0" smtClean="0"/>
              <a:t/>
            </a:r>
            <a:br>
              <a:rPr lang="he-IL" dirty="0" smtClean="0"/>
            </a:br>
            <a:r>
              <a:rPr lang="he-IL" dirty="0" smtClean="0"/>
              <a:t>ד. מצב חוזר</a:t>
            </a:r>
            <a:br>
              <a:rPr lang="he-IL" dirty="0" smtClean="0"/>
            </a:br>
            <a:r>
              <a:rPr lang="he-IL" sz="3100" dirty="0" smtClean="0"/>
              <a:t>כאשר שחקן יכול לבצע מסע המוביל לחזרת אותה עמדה (והאפשרויות הטמונות בה)</a:t>
            </a:r>
            <a:br>
              <a:rPr lang="he-IL" sz="3100" dirty="0" smtClean="0"/>
            </a:br>
            <a:r>
              <a:rPr lang="he-IL" sz="3100" dirty="0" smtClean="0"/>
              <a:t>בפעם השלישית, הוא רשאי לדרוש תיקו.</a:t>
            </a:r>
            <a:r>
              <a:rPr lang="he-IL" dirty="0" smtClean="0"/>
              <a:t/>
            </a:r>
            <a:br>
              <a:rPr lang="he-IL" dirty="0" smtClean="0"/>
            </a:br>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708920"/>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708920"/>
            <a:ext cx="280831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08920"/>
            <a:ext cx="280831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9214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434282"/>
          </a:xfrm>
        </p:spPr>
        <p:txBody>
          <a:bodyPr>
            <a:normAutofit fontScale="90000"/>
          </a:bodyPr>
          <a:lstStyle/>
          <a:p>
            <a:r>
              <a:rPr lang="he-IL" dirty="0"/>
              <a:t>בגרעון מלכה, הלבן מטריד את המלך השחור בהתראות שח חוזרות ונשנות על אותן ערוגות. כשהלבן יצליח להגיע בפעם השלישית לאותה עמדה – הוא יוכל לדרוש לפני כן תיקו.</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791619"/>
            <a:ext cx="3816423" cy="3807866"/>
          </a:xfrm>
        </p:spPr>
      </p:pic>
    </p:spTree>
    <p:extLst>
      <p:ext uri="{BB962C8B-B14F-4D97-AF65-F5344CB8AC3E}">
        <p14:creationId xmlns:p14="http://schemas.microsoft.com/office/powerpoint/2010/main" val="12443707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506290"/>
          </a:xfrm>
        </p:spPr>
        <p:txBody>
          <a:bodyPr>
            <a:normAutofit fontScale="90000"/>
          </a:bodyPr>
          <a:lstStyle/>
          <a:p>
            <a:r>
              <a:rPr lang="he-IL" dirty="0" smtClean="0"/>
              <a:t>ה. הסכמה הדדית</a:t>
            </a:r>
            <a:br>
              <a:rPr lang="he-IL" dirty="0" smtClean="0"/>
            </a:br>
            <a:r>
              <a:rPr lang="he-IL" sz="3100" dirty="0"/>
              <a:t>בכל עת ששני הצדדים חפצים בכך, ניתן להסכים על תוצאת תיקו. יש להציע תיקו כשתורך, ובמקרה של שימוש בשעון, טרם לחיצה עליו. ההצעה היא </a:t>
            </a:r>
            <a:r>
              <a:rPr lang="he-IL" sz="3100" dirty="0" smtClean="0"/>
              <a:t>בתוקף עד </a:t>
            </a:r>
            <a:r>
              <a:rPr lang="he-IL" sz="3100" dirty="0"/>
              <a:t>שהיריב מבצע מסע.</a:t>
            </a:r>
            <a:r>
              <a:rPr lang="he-IL" dirty="0"/>
              <a:t/>
            </a:r>
            <a:br>
              <a:rPr lang="he-IL" dirty="0"/>
            </a:b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513" y="2570285"/>
            <a:ext cx="6319743" cy="3090964"/>
          </a:xfrm>
        </p:spPr>
      </p:pic>
    </p:spTree>
    <p:extLst>
      <p:ext uri="{BB962C8B-B14F-4D97-AF65-F5344CB8AC3E}">
        <p14:creationId xmlns:p14="http://schemas.microsoft.com/office/powerpoint/2010/main" val="34037649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פרק יא </a:t>
            </a:r>
            <a:br>
              <a:rPr lang="he-IL" dirty="0" smtClean="0"/>
            </a:br>
            <a:r>
              <a:rPr lang="he-IL" dirty="0" smtClean="0"/>
              <a:t>הצרחה</a:t>
            </a:r>
            <a:endParaRPr lang="he-IL" dirty="0"/>
          </a:p>
        </p:txBody>
      </p:sp>
      <p:sp>
        <p:nvSpPr>
          <p:cNvPr id="3" name="מציין מיקום תוכן 2"/>
          <p:cNvSpPr>
            <a:spLocks noGrp="1"/>
          </p:cNvSpPr>
          <p:nvPr>
            <p:ph idx="1"/>
          </p:nvPr>
        </p:nvSpPr>
        <p:spPr/>
        <p:txBody>
          <a:bodyPr/>
          <a:lstStyle/>
          <a:p>
            <a:pPr marL="0" indent="0">
              <a:buNone/>
            </a:pPr>
            <a:r>
              <a:rPr lang="he-IL" dirty="0" smtClean="0"/>
              <a:t>הצרחה היא המסע היחיד המאפשר תנועה בשני כלים בו זמנית. מדובר במלך ובצריח. המלך נע כלפי הצריח שתי משבצות, והצריח 'מדלג' מעליו, ומתייצב מעברו האחר.</a:t>
            </a:r>
            <a:r>
              <a:rPr lang="he-IL" sz="1400" dirty="0" smtClean="0"/>
              <a:t> לפני                                           אחרי</a:t>
            </a:r>
            <a:endParaRPr lang="he-IL" dirty="0" smtClean="0"/>
          </a:p>
          <a:p>
            <a:pPr marL="0" indent="0">
              <a:buNone/>
            </a:pPr>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645024"/>
            <a:ext cx="280831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645024"/>
            <a:ext cx="280831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3282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הצרחה בה הצריח חולף על פני שתי ערוגות נקראת גדולה</a:t>
            </a:r>
            <a:endParaRPr lang="he-IL" dirty="0"/>
          </a:p>
        </p:txBody>
      </p:sp>
      <p:sp>
        <p:nvSpPr>
          <p:cNvPr id="3" name="מציין מיקום תוכן 2"/>
          <p:cNvSpPr>
            <a:spLocks noGrp="1"/>
          </p:cNvSpPr>
          <p:nvPr>
            <p:ph sz="half" idx="1"/>
          </p:nvPr>
        </p:nvSpPr>
        <p:spPr/>
        <p:txBody>
          <a:bodyPr/>
          <a:lstStyle/>
          <a:p>
            <a:r>
              <a:rPr lang="he-IL" dirty="0" smtClean="0"/>
              <a:t>מתנאי ההצרחה:</a:t>
            </a:r>
          </a:p>
          <a:p>
            <a:r>
              <a:rPr lang="he-IL" dirty="0" smtClean="0"/>
              <a:t>המלך איננו נתון להתראת שח.</a:t>
            </a:r>
          </a:p>
          <a:p>
            <a:r>
              <a:rPr lang="he-IL" dirty="0" smtClean="0"/>
              <a:t>המלך אינו חולף בדרכו או בסיומה בערוגה מאוימת.</a:t>
            </a:r>
          </a:p>
          <a:p>
            <a:r>
              <a:rPr lang="he-IL" dirty="0" smtClean="0"/>
              <a:t>כל הערוגות בין המלך לצריח פנויות.</a:t>
            </a:r>
            <a:endParaRPr lang="he-IL" dirty="0"/>
          </a:p>
        </p:txBody>
      </p:sp>
      <p:sp>
        <p:nvSpPr>
          <p:cNvPr id="4" name="מציין מיקום תוכן 3"/>
          <p:cNvSpPr>
            <a:spLocks noGrp="1"/>
          </p:cNvSpPr>
          <p:nvPr>
            <p:ph sz="half" idx="2"/>
          </p:nvPr>
        </p:nvSpPr>
        <p:spPr/>
        <p:txBody>
          <a:bodyPr/>
          <a:lstStyle/>
          <a:p>
            <a:r>
              <a:rPr lang="he-IL" dirty="0" smtClean="0"/>
              <a:t>מתנאי ההצרחה:</a:t>
            </a:r>
          </a:p>
          <a:p>
            <a:r>
              <a:rPr lang="he-IL" dirty="0" smtClean="0"/>
              <a:t>הצריח המעורב טרם נע ממקומו.</a:t>
            </a:r>
          </a:p>
          <a:p>
            <a:r>
              <a:rPr lang="he-IL" dirty="0" smtClean="0"/>
              <a:t>המלך המעורב טרם נע ממקומו.</a:t>
            </a:r>
          </a:p>
          <a:p>
            <a:endParaRPr lang="he-IL" dirty="0"/>
          </a:p>
          <a:p>
            <a:r>
              <a:rPr lang="he-IL" dirty="0" smtClean="0"/>
              <a:t>חידה: מהו ההבדל בין התנאים בעמודה זו לבין השמאלית?</a:t>
            </a:r>
            <a:endParaRPr lang="he-IL" dirty="0"/>
          </a:p>
        </p:txBody>
      </p:sp>
    </p:spTree>
    <p:extLst>
      <p:ext uri="{BB962C8B-B14F-4D97-AF65-F5344CB8AC3E}">
        <p14:creationId xmlns:p14="http://schemas.microsoft.com/office/powerpoint/2010/main" val="1006945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בעמודה השמאלית ההפרעות הן זמניות. בימנית לא תתקיים יותר הצרחה.</a:t>
            </a:r>
            <a:endParaRPr lang="he-IL" dirty="0"/>
          </a:p>
        </p:txBody>
      </p:sp>
      <p:sp>
        <p:nvSpPr>
          <p:cNvPr id="3" name="מציין מיקום תוכן 2"/>
          <p:cNvSpPr>
            <a:spLocks noGrp="1"/>
          </p:cNvSpPr>
          <p:nvPr>
            <p:ph idx="1"/>
          </p:nvPr>
        </p:nvSpPr>
        <p:spPr/>
        <p:txBody>
          <a:bodyPr/>
          <a:lstStyle/>
          <a:p>
            <a:r>
              <a:rPr lang="he-IL" dirty="0" smtClean="0"/>
              <a:t>נתרגל:</a:t>
            </a:r>
          </a:p>
          <a:p>
            <a:r>
              <a:rPr lang="he-IL" dirty="0" smtClean="0"/>
              <a:t>בכל אחת מן העמדות הבאות, בחרו משבצת בטבלה המשקפת את התשובה הנכונה.</a:t>
            </a:r>
          </a:p>
          <a:p>
            <a:r>
              <a:rPr lang="he-IL" dirty="0" smtClean="0"/>
              <a:t>אספו את האותיות מן המשבצות שבחרתם.</a:t>
            </a:r>
          </a:p>
          <a:p>
            <a:r>
              <a:rPr lang="he-IL" dirty="0" smtClean="0"/>
              <a:t>אמור להיווצר לכם שמו הפרטי של אלוף העולם השני.</a:t>
            </a:r>
          </a:p>
          <a:p>
            <a:r>
              <a:rPr lang="he-IL" dirty="0" smtClean="0"/>
              <a:t>בהצלחה!</a:t>
            </a:r>
          </a:p>
          <a:p>
            <a:endParaRPr lang="he-IL" dirty="0"/>
          </a:p>
        </p:txBody>
      </p:sp>
    </p:spTree>
    <p:extLst>
      <p:ext uri="{BB962C8B-B14F-4D97-AF65-F5344CB8AC3E}">
        <p14:creationId xmlns:p14="http://schemas.microsoft.com/office/powerpoint/2010/main" val="37742338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650306"/>
          </a:xfrm>
        </p:spPr>
        <p:txBody>
          <a:bodyPr>
            <a:normAutofit fontScale="90000"/>
          </a:bodyPr>
          <a:lstStyle/>
          <a:p>
            <a:r>
              <a:rPr lang="he-IL" dirty="0" smtClean="0"/>
              <a:t/>
            </a:r>
            <a:br>
              <a:rPr lang="he-IL" dirty="0" smtClean="0"/>
            </a:br>
            <a:r>
              <a:rPr lang="he-IL" dirty="0"/>
              <a:t/>
            </a:r>
            <a:br>
              <a:rPr lang="he-IL" dirty="0"/>
            </a:br>
            <a:r>
              <a:rPr lang="he-IL" dirty="0" smtClean="0"/>
              <a:t>                                  </a:t>
            </a:r>
            <a:r>
              <a:rPr lang="he-IL" sz="3600" dirty="0" smtClean="0"/>
              <a:t>מהן אפשרויות </a:t>
            </a:r>
            <a:r>
              <a:rPr lang="he-IL" sz="3600" dirty="0"/>
              <a:t>ההצרחה?</a:t>
            </a:r>
            <a:r>
              <a:rPr lang="he-IL" sz="3600" dirty="0" smtClean="0"/>
              <a:t/>
            </a:r>
            <a:br>
              <a:rPr lang="he-IL" sz="3600" dirty="0" smtClean="0"/>
            </a:br>
            <a:endParaRPr lang="he-IL" sz="3600"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2822353785"/>
              </p:ext>
            </p:extLst>
          </p:nvPr>
        </p:nvGraphicFramePr>
        <p:xfrm>
          <a:off x="323528" y="2564904"/>
          <a:ext cx="8229600" cy="3571240"/>
        </p:xfrm>
        <a:graphic>
          <a:graphicData uri="http://schemas.openxmlformats.org/drawingml/2006/table">
            <a:tbl>
              <a:tblPr rtl="1" firstRow="1" bandRow="1">
                <a:tableStyleId>{5C22544A-7EE6-4342-B048-85BDC9FD1C3A}</a:tableStyleId>
              </a:tblPr>
              <a:tblGrid>
                <a:gridCol w="1371600"/>
                <a:gridCol w="1371600"/>
                <a:gridCol w="1371600"/>
                <a:gridCol w="1371600"/>
                <a:gridCol w="1371600"/>
                <a:gridCol w="1371600"/>
              </a:tblGrid>
              <a:tr h="370840">
                <a:tc>
                  <a:txBody>
                    <a:bodyPr/>
                    <a:lstStyle/>
                    <a:p>
                      <a:pPr rtl="1"/>
                      <a:r>
                        <a:rPr lang="he-IL" dirty="0" smtClean="0"/>
                        <a:t>לבן</a:t>
                      </a:r>
                      <a:endParaRPr lang="he-IL" dirty="0"/>
                    </a:p>
                  </a:txBody>
                  <a:tcPr/>
                </a:tc>
                <a:tc>
                  <a:txBody>
                    <a:bodyPr/>
                    <a:lstStyle/>
                    <a:p>
                      <a:pPr rtl="1"/>
                      <a:r>
                        <a:rPr lang="he-IL" dirty="0" smtClean="0"/>
                        <a:t>שחור</a:t>
                      </a:r>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r>
              <a:tr h="370840">
                <a:tc>
                  <a:txBody>
                    <a:bodyPr/>
                    <a:lstStyle/>
                    <a:p>
                      <a:pPr rtl="1"/>
                      <a:r>
                        <a:rPr lang="he-IL" dirty="0" smtClean="0"/>
                        <a:t>יכול להצריח</a:t>
                      </a:r>
                      <a:endParaRPr lang="he-IL" dirty="0"/>
                    </a:p>
                  </a:txBody>
                  <a:tcPr/>
                </a:tc>
                <a:tc>
                  <a:txBody>
                    <a:bodyPr/>
                    <a:lstStyle/>
                    <a:p>
                      <a:pPr rtl="1"/>
                      <a:r>
                        <a:rPr lang="he-IL" dirty="0" smtClean="0"/>
                        <a:t>יכול להצריח:</a:t>
                      </a:r>
                      <a:endParaRPr lang="he-IL" dirty="0"/>
                    </a:p>
                  </a:txBody>
                  <a:tcPr/>
                </a:tc>
                <a:tc>
                  <a:txBody>
                    <a:bodyPr/>
                    <a:lstStyle/>
                    <a:p>
                      <a:pPr rtl="1"/>
                      <a:r>
                        <a:rPr lang="he-IL" dirty="0" smtClean="0"/>
                        <a:t>לשני הצדדים</a:t>
                      </a:r>
                    </a:p>
                    <a:p>
                      <a:pPr rtl="1"/>
                      <a:endParaRPr lang="he-IL" dirty="0" smtClean="0"/>
                    </a:p>
                  </a:txBody>
                  <a:tcPr/>
                </a:tc>
                <a:tc>
                  <a:txBody>
                    <a:bodyPr/>
                    <a:lstStyle/>
                    <a:p>
                      <a:pPr rtl="1"/>
                      <a:r>
                        <a:rPr lang="he-IL" dirty="0" smtClean="0"/>
                        <a:t>לאף צד</a:t>
                      </a:r>
                      <a:endParaRPr lang="he-IL" dirty="0"/>
                    </a:p>
                  </a:txBody>
                  <a:tcPr/>
                </a:tc>
                <a:tc>
                  <a:txBody>
                    <a:bodyPr/>
                    <a:lstStyle/>
                    <a:p>
                      <a:pPr rtl="1"/>
                      <a:r>
                        <a:rPr lang="he-IL" dirty="0" smtClean="0"/>
                        <a:t>הצרחה גדולה בלבד</a:t>
                      </a:r>
                      <a:endParaRPr lang="he-IL" dirty="0"/>
                    </a:p>
                  </a:txBody>
                  <a:tcPr/>
                </a:tc>
                <a:tc>
                  <a:txBody>
                    <a:bodyPr/>
                    <a:lstStyle/>
                    <a:p>
                      <a:pPr rtl="1"/>
                      <a:r>
                        <a:rPr lang="he-IL" dirty="0" smtClean="0"/>
                        <a:t>הצרחה קטנה בלבד</a:t>
                      </a:r>
                      <a:endParaRPr lang="he-IL" dirty="0"/>
                    </a:p>
                  </a:txBody>
                  <a:tcPr/>
                </a:tc>
              </a:tr>
              <a:tr h="370840">
                <a:tc>
                  <a:txBody>
                    <a:bodyPr/>
                    <a:lstStyle/>
                    <a:p>
                      <a:pPr rtl="1"/>
                      <a:r>
                        <a:rPr lang="he-IL" dirty="0" smtClean="0"/>
                        <a:t>לשני הצדדים</a:t>
                      </a:r>
                    </a:p>
                    <a:p>
                      <a:pPr rtl="1"/>
                      <a:endParaRPr lang="he-IL" dirty="0"/>
                    </a:p>
                  </a:txBody>
                  <a:tcPr/>
                </a:tc>
                <a:tc>
                  <a:txBody>
                    <a:bodyPr/>
                    <a:lstStyle/>
                    <a:p>
                      <a:pPr rtl="1"/>
                      <a:endParaRPr lang="he-IL" dirty="0"/>
                    </a:p>
                  </a:txBody>
                  <a:tcPr/>
                </a:tc>
                <a:tc>
                  <a:txBody>
                    <a:bodyPr/>
                    <a:lstStyle/>
                    <a:p>
                      <a:pPr rtl="1"/>
                      <a:r>
                        <a:rPr lang="he-IL" dirty="0" smtClean="0"/>
                        <a:t>א</a:t>
                      </a:r>
                      <a:endParaRPr lang="he-IL" dirty="0"/>
                    </a:p>
                  </a:txBody>
                  <a:tcPr/>
                </a:tc>
                <a:tc>
                  <a:txBody>
                    <a:bodyPr/>
                    <a:lstStyle/>
                    <a:p>
                      <a:pPr rtl="1"/>
                      <a:r>
                        <a:rPr lang="he-IL" dirty="0" smtClean="0"/>
                        <a:t>ז</a:t>
                      </a:r>
                      <a:endParaRPr lang="he-IL" dirty="0"/>
                    </a:p>
                  </a:txBody>
                  <a:tcPr/>
                </a:tc>
                <a:tc>
                  <a:txBody>
                    <a:bodyPr/>
                    <a:lstStyle/>
                    <a:p>
                      <a:pPr rtl="1"/>
                      <a:r>
                        <a:rPr lang="he-IL" dirty="0" smtClean="0"/>
                        <a:t>ל</a:t>
                      </a:r>
                      <a:endParaRPr lang="he-IL" dirty="0"/>
                    </a:p>
                  </a:txBody>
                  <a:tcPr/>
                </a:tc>
                <a:tc>
                  <a:txBody>
                    <a:bodyPr/>
                    <a:lstStyle/>
                    <a:p>
                      <a:pPr rtl="1"/>
                      <a:r>
                        <a:rPr lang="he-IL" dirty="0" smtClean="0"/>
                        <a:t>פ</a:t>
                      </a:r>
                      <a:endParaRPr lang="he-IL" dirty="0"/>
                    </a:p>
                  </a:txBody>
                  <a:tcPr/>
                </a:tc>
              </a:tr>
              <a:tr h="370840">
                <a:tc>
                  <a:txBody>
                    <a:bodyPr/>
                    <a:lstStyle/>
                    <a:p>
                      <a:pPr rtl="1"/>
                      <a:r>
                        <a:rPr lang="he-IL" dirty="0" smtClean="0"/>
                        <a:t>לאף צד</a:t>
                      </a:r>
                    </a:p>
                    <a:p>
                      <a:pPr rtl="1"/>
                      <a:endParaRPr lang="he-IL" dirty="0"/>
                    </a:p>
                  </a:txBody>
                  <a:tcPr/>
                </a:tc>
                <a:tc>
                  <a:txBody>
                    <a:bodyPr/>
                    <a:lstStyle/>
                    <a:p>
                      <a:pPr rtl="1"/>
                      <a:endParaRPr lang="he-IL"/>
                    </a:p>
                  </a:txBody>
                  <a:tcPr/>
                </a:tc>
                <a:tc>
                  <a:txBody>
                    <a:bodyPr/>
                    <a:lstStyle/>
                    <a:p>
                      <a:pPr rtl="1"/>
                      <a:r>
                        <a:rPr lang="he-IL" dirty="0" smtClean="0"/>
                        <a:t>ה</a:t>
                      </a:r>
                      <a:endParaRPr lang="he-IL" dirty="0"/>
                    </a:p>
                  </a:txBody>
                  <a:tcPr/>
                </a:tc>
                <a:tc>
                  <a:txBody>
                    <a:bodyPr/>
                    <a:lstStyle/>
                    <a:p>
                      <a:pPr rtl="1"/>
                      <a:r>
                        <a:rPr lang="he-IL" dirty="0" smtClean="0"/>
                        <a:t>ע</a:t>
                      </a:r>
                      <a:endParaRPr lang="he-IL" dirty="0"/>
                    </a:p>
                  </a:txBody>
                  <a:tcPr/>
                </a:tc>
                <a:tc>
                  <a:txBody>
                    <a:bodyPr/>
                    <a:lstStyle/>
                    <a:p>
                      <a:pPr rtl="1"/>
                      <a:r>
                        <a:rPr lang="he-IL" dirty="0" smtClean="0"/>
                        <a:t>ב</a:t>
                      </a:r>
                      <a:endParaRPr lang="he-IL" dirty="0"/>
                    </a:p>
                  </a:txBody>
                  <a:tcPr/>
                </a:tc>
                <a:tc>
                  <a:txBody>
                    <a:bodyPr/>
                    <a:lstStyle/>
                    <a:p>
                      <a:pPr rtl="1"/>
                      <a:r>
                        <a:rPr lang="he-IL" dirty="0" smtClean="0"/>
                        <a:t>ו</a:t>
                      </a:r>
                      <a:endParaRPr lang="he-IL" dirty="0"/>
                    </a:p>
                  </a:txBody>
                  <a:tcPr/>
                </a:tc>
              </a:tr>
              <a:tr h="370840">
                <a:tc>
                  <a:txBody>
                    <a:bodyPr/>
                    <a:lstStyle/>
                    <a:p>
                      <a:pPr rtl="1"/>
                      <a:r>
                        <a:rPr lang="he-IL" dirty="0" smtClean="0"/>
                        <a:t>הצרחה גדולה בלבד</a:t>
                      </a:r>
                      <a:endParaRPr lang="he-IL" dirty="0"/>
                    </a:p>
                  </a:txBody>
                  <a:tcPr/>
                </a:tc>
                <a:tc>
                  <a:txBody>
                    <a:bodyPr/>
                    <a:lstStyle/>
                    <a:p>
                      <a:pPr rtl="1"/>
                      <a:endParaRPr lang="he-IL" dirty="0"/>
                    </a:p>
                  </a:txBody>
                  <a:tcPr/>
                </a:tc>
                <a:tc>
                  <a:txBody>
                    <a:bodyPr/>
                    <a:lstStyle/>
                    <a:p>
                      <a:pPr rtl="1"/>
                      <a:r>
                        <a:rPr lang="he-IL" dirty="0" smtClean="0"/>
                        <a:t>ד</a:t>
                      </a:r>
                      <a:endParaRPr lang="he-IL" dirty="0"/>
                    </a:p>
                  </a:txBody>
                  <a:tcPr/>
                </a:tc>
                <a:tc>
                  <a:txBody>
                    <a:bodyPr/>
                    <a:lstStyle/>
                    <a:p>
                      <a:pPr rtl="1"/>
                      <a:r>
                        <a:rPr lang="he-IL" dirty="0" smtClean="0"/>
                        <a:t>ח</a:t>
                      </a:r>
                      <a:endParaRPr lang="he-IL" dirty="0"/>
                    </a:p>
                  </a:txBody>
                  <a:tcPr/>
                </a:tc>
                <a:tc>
                  <a:txBody>
                    <a:bodyPr/>
                    <a:lstStyle/>
                    <a:p>
                      <a:pPr rtl="1"/>
                      <a:r>
                        <a:rPr lang="he-IL" dirty="0" smtClean="0"/>
                        <a:t>ר</a:t>
                      </a:r>
                      <a:endParaRPr lang="he-IL" dirty="0"/>
                    </a:p>
                  </a:txBody>
                  <a:tcPr/>
                </a:tc>
                <a:tc>
                  <a:txBody>
                    <a:bodyPr/>
                    <a:lstStyle/>
                    <a:p>
                      <a:pPr rtl="1"/>
                      <a:r>
                        <a:rPr lang="he-IL" dirty="0" smtClean="0"/>
                        <a:t>י</a:t>
                      </a:r>
                      <a:endParaRPr lang="he-IL" dirty="0"/>
                    </a:p>
                  </a:txBody>
                  <a:tcPr/>
                </a:tc>
              </a:tr>
              <a:tr h="370840">
                <a:tc>
                  <a:txBody>
                    <a:bodyPr/>
                    <a:lstStyle/>
                    <a:p>
                      <a:pPr rtl="1"/>
                      <a:r>
                        <a:rPr lang="he-IL" dirty="0" smtClean="0"/>
                        <a:t>הצרחה קטנה בלבד</a:t>
                      </a:r>
                      <a:endParaRPr lang="he-IL" dirty="0"/>
                    </a:p>
                  </a:txBody>
                  <a:tcPr/>
                </a:tc>
                <a:tc>
                  <a:txBody>
                    <a:bodyPr/>
                    <a:lstStyle/>
                    <a:p>
                      <a:pPr rtl="1"/>
                      <a:endParaRPr lang="he-IL"/>
                    </a:p>
                  </a:txBody>
                  <a:tcPr/>
                </a:tc>
                <a:tc>
                  <a:txBody>
                    <a:bodyPr/>
                    <a:lstStyle/>
                    <a:p>
                      <a:pPr rtl="1"/>
                      <a:r>
                        <a:rPr lang="he-IL" dirty="0" smtClean="0"/>
                        <a:t>ת</a:t>
                      </a:r>
                      <a:endParaRPr lang="he-IL" dirty="0"/>
                    </a:p>
                  </a:txBody>
                  <a:tcPr/>
                </a:tc>
                <a:tc>
                  <a:txBody>
                    <a:bodyPr/>
                    <a:lstStyle/>
                    <a:p>
                      <a:pPr rtl="1"/>
                      <a:r>
                        <a:rPr lang="he-IL" dirty="0" smtClean="0"/>
                        <a:t>כ</a:t>
                      </a:r>
                      <a:endParaRPr lang="he-IL" dirty="0"/>
                    </a:p>
                  </a:txBody>
                  <a:tcPr/>
                </a:tc>
                <a:tc>
                  <a:txBody>
                    <a:bodyPr/>
                    <a:lstStyle/>
                    <a:p>
                      <a:pPr rtl="1"/>
                      <a:r>
                        <a:rPr lang="he-IL" dirty="0" smtClean="0"/>
                        <a:t>מ</a:t>
                      </a:r>
                      <a:endParaRPr lang="he-IL" dirty="0"/>
                    </a:p>
                  </a:txBody>
                  <a:tcPr/>
                </a:tc>
                <a:tc>
                  <a:txBody>
                    <a:bodyPr/>
                    <a:lstStyle/>
                    <a:p>
                      <a:pPr rtl="1"/>
                      <a:r>
                        <a:rPr lang="he-IL" dirty="0" smtClean="0"/>
                        <a:t>ש</a:t>
                      </a:r>
                      <a:endParaRPr lang="he-IL" dirty="0"/>
                    </a:p>
                  </a:txBody>
                  <a:tcPr/>
                </a:tc>
              </a:tr>
            </a:tbl>
          </a:graphicData>
        </a:graphic>
      </p:graphicFrame>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32656"/>
            <a:ext cx="216024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2706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650306"/>
          </a:xfrm>
        </p:spPr>
        <p:txBody>
          <a:bodyPr>
            <a:normAutofit fontScale="90000"/>
          </a:bodyPr>
          <a:lstStyle/>
          <a:p>
            <a:r>
              <a:rPr lang="he-IL" dirty="0" smtClean="0"/>
              <a:t/>
            </a:r>
            <a:br>
              <a:rPr lang="he-IL" dirty="0" smtClean="0"/>
            </a:br>
            <a:r>
              <a:rPr lang="he-IL" dirty="0"/>
              <a:t/>
            </a:r>
            <a:br>
              <a:rPr lang="he-IL" dirty="0"/>
            </a:br>
            <a:r>
              <a:rPr lang="he-IL" dirty="0" smtClean="0"/>
              <a:t>                                  </a:t>
            </a:r>
            <a:r>
              <a:rPr lang="he-IL" sz="3600" dirty="0" smtClean="0"/>
              <a:t>מהן אפשרויות </a:t>
            </a:r>
            <a:r>
              <a:rPr lang="he-IL" sz="3600" dirty="0"/>
              <a:t>ההצרחה?</a:t>
            </a:r>
            <a:r>
              <a:rPr lang="he-IL" sz="3600" dirty="0" smtClean="0"/>
              <a:t/>
            </a:r>
            <a:br>
              <a:rPr lang="he-IL" sz="3600" dirty="0" smtClean="0"/>
            </a:br>
            <a:endParaRPr lang="he-IL" sz="3600"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872198509"/>
              </p:ext>
            </p:extLst>
          </p:nvPr>
        </p:nvGraphicFramePr>
        <p:xfrm>
          <a:off x="323528" y="2564904"/>
          <a:ext cx="8229600" cy="3571240"/>
        </p:xfrm>
        <a:graphic>
          <a:graphicData uri="http://schemas.openxmlformats.org/drawingml/2006/table">
            <a:tbl>
              <a:tblPr rtl="1" firstRow="1" bandRow="1">
                <a:tableStyleId>{5C22544A-7EE6-4342-B048-85BDC9FD1C3A}</a:tableStyleId>
              </a:tblPr>
              <a:tblGrid>
                <a:gridCol w="1371600"/>
                <a:gridCol w="1371600"/>
                <a:gridCol w="1371600"/>
                <a:gridCol w="1371600"/>
                <a:gridCol w="1371600"/>
                <a:gridCol w="1371600"/>
              </a:tblGrid>
              <a:tr h="370840">
                <a:tc>
                  <a:txBody>
                    <a:bodyPr/>
                    <a:lstStyle/>
                    <a:p>
                      <a:pPr rtl="1"/>
                      <a:r>
                        <a:rPr lang="he-IL" dirty="0" smtClean="0"/>
                        <a:t>לבן</a:t>
                      </a:r>
                      <a:endParaRPr lang="he-IL" dirty="0"/>
                    </a:p>
                  </a:txBody>
                  <a:tcPr/>
                </a:tc>
                <a:tc>
                  <a:txBody>
                    <a:bodyPr/>
                    <a:lstStyle/>
                    <a:p>
                      <a:pPr rtl="1"/>
                      <a:r>
                        <a:rPr lang="he-IL" dirty="0" smtClean="0"/>
                        <a:t>שחור</a:t>
                      </a:r>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r>
              <a:tr h="370840">
                <a:tc>
                  <a:txBody>
                    <a:bodyPr/>
                    <a:lstStyle/>
                    <a:p>
                      <a:pPr rtl="1"/>
                      <a:r>
                        <a:rPr lang="he-IL" dirty="0" smtClean="0"/>
                        <a:t>יכול להצריח</a:t>
                      </a:r>
                      <a:endParaRPr lang="he-IL" dirty="0"/>
                    </a:p>
                  </a:txBody>
                  <a:tcPr/>
                </a:tc>
                <a:tc>
                  <a:txBody>
                    <a:bodyPr/>
                    <a:lstStyle/>
                    <a:p>
                      <a:pPr rtl="1"/>
                      <a:r>
                        <a:rPr lang="he-IL" dirty="0" smtClean="0"/>
                        <a:t>יכול להצריח:</a:t>
                      </a:r>
                      <a:endParaRPr lang="he-IL" dirty="0"/>
                    </a:p>
                  </a:txBody>
                  <a:tcPr/>
                </a:tc>
                <a:tc>
                  <a:txBody>
                    <a:bodyPr/>
                    <a:lstStyle/>
                    <a:p>
                      <a:pPr rtl="1"/>
                      <a:r>
                        <a:rPr lang="he-IL" dirty="0" smtClean="0"/>
                        <a:t>לשני הצדדים</a:t>
                      </a:r>
                    </a:p>
                    <a:p>
                      <a:pPr rtl="1"/>
                      <a:endParaRPr lang="he-IL" dirty="0" smtClean="0"/>
                    </a:p>
                  </a:txBody>
                  <a:tcPr/>
                </a:tc>
                <a:tc>
                  <a:txBody>
                    <a:bodyPr/>
                    <a:lstStyle/>
                    <a:p>
                      <a:pPr rtl="1"/>
                      <a:r>
                        <a:rPr lang="he-IL" dirty="0" smtClean="0"/>
                        <a:t>לאף צד</a:t>
                      </a:r>
                      <a:endParaRPr lang="he-IL" dirty="0"/>
                    </a:p>
                  </a:txBody>
                  <a:tcPr/>
                </a:tc>
                <a:tc>
                  <a:txBody>
                    <a:bodyPr/>
                    <a:lstStyle/>
                    <a:p>
                      <a:pPr rtl="1"/>
                      <a:r>
                        <a:rPr lang="he-IL" dirty="0" smtClean="0"/>
                        <a:t>הצרחה גדולה בלבד</a:t>
                      </a:r>
                      <a:endParaRPr lang="he-IL" dirty="0"/>
                    </a:p>
                  </a:txBody>
                  <a:tcPr/>
                </a:tc>
                <a:tc>
                  <a:txBody>
                    <a:bodyPr/>
                    <a:lstStyle/>
                    <a:p>
                      <a:pPr rtl="1"/>
                      <a:r>
                        <a:rPr lang="he-IL" dirty="0" smtClean="0"/>
                        <a:t>הצרחה קטנה בלבד</a:t>
                      </a:r>
                      <a:endParaRPr lang="he-IL" dirty="0"/>
                    </a:p>
                  </a:txBody>
                  <a:tcPr/>
                </a:tc>
              </a:tr>
              <a:tr h="370840">
                <a:tc>
                  <a:txBody>
                    <a:bodyPr/>
                    <a:lstStyle/>
                    <a:p>
                      <a:pPr rtl="1"/>
                      <a:r>
                        <a:rPr lang="he-IL" dirty="0" smtClean="0"/>
                        <a:t>לשני הצדדים</a:t>
                      </a:r>
                    </a:p>
                    <a:p>
                      <a:pPr rtl="1"/>
                      <a:endParaRPr lang="he-IL" dirty="0"/>
                    </a:p>
                  </a:txBody>
                  <a:tcPr/>
                </a:tc>
                <a:tc>
                  <a:txBody>
                    <a:bodyPr/>
                    <a:lstStyle/>
                    <a:p>
                      <a:pPr rtl="1"/>
                      <a:endParaRPr lang="he-IL"/>
                    </a:p>
                  </a:txBody>
                  <a:tcPr/>
                </a:tc>
                <a:tc>
                  <a:txBody>
                    <a:bodyPr/>
                    <a:lstStyle/>
                    <a:p>
                      <a:pPr rtl="1"/>
                      <a:r>
                        <a:rPr lang="he-IL" dirty="0" smtClean="0"/>
                        <a:t>ה</a:t>
                      </a:r>
                      <a:endParaRPr lang="he-IL" dirty="0"/>
                    </a:p>
                  </a:txBody>
                  <a:tcPr/>
                </a:tc>
                <a:tc>
                  <a:txBody>
                    <a:bodyPr/>
                    <a:lstStyle/>
                    <a:p>
                      <a:pPr rtl="1"/>
                      <a:r>
                        <a:rPr lang="he-IL" dirty="0" smtClean="0"/>
                        <a:t>פ</a:t>
                      </a:r>
                      <a:endParaRPr lang="he-IL" dirty="0"/>
                    </a:p>
                  </a:txBody>
                  <a:tcPr/>
                </a:tc>
                <a:tc>
                  <a:txBody>
                    <a:bodyPr/>
                    <a:lstStyle/>
                    <a:p>
                      <a:pPr rtl="1"/>
                      <a:r>
                        <a:rPr lang="he-IL" dirty="0" smtClean="0"/>
                        <a:t>צ</a:t>
                      </a:r>
                      <a:endParaRPr lang="he-IL" dirty="0"/>
                    </a:p>
                  </a:txBody>
                  <a:tcPr/>
                </a:tc>
                <a:tc>
                  <a:txBody>
                    <a:bodyPr/>
                    <a:lstStyle/>
                    <a:p>
                      <a:pPr rtl="1"/>
                      <a:r>
                        <a:rPr lang="he-IL" dirty="0" smtClean="0"/>
                        <a:t>ו</a:t>
                      </a:r>
                      <a:endParaRPr lang="he-IL" dirty="0"/>
                    </a:p>
                  </a:txBody>
                  <a:tcPr/>
                </a:tc>
              </a:tr>
              <a:tr h="370840">
                <a:tc>
                  <a:txBody>
                    <a:bodyPr/>
                    <a:lstStyle/>
                    <a:p>
                      <a:pPr rtl="1"/>
                      <a:r>
                        <a:rPr lang="he-IL" dirty="0" smtClean="0"/>
                        <a:t>לאף צד</a:t>
                      </a:r>
                    </a:p>
                    <a:p>
                      <a:pPr rtl="1"/>
                      <a:endParaRPr lang="he-IL" dirty="0"/>
                    </a:p>
                  </a:txBody>
                  <a:tcPr/>
                </a:tc>
                <a:tc>
                  <a:txBody>
                    <a:bodyPr/>
                    <a:lstStyle/>
                    <a:p>
                      <a:pPr rtl="1"/>
                      <a:endParaRPr lang="he-IL"/>
                    </a:p>
                  </a:txBody>
                  <a:tcPr/>
                </a:tc>
                <a:tc>
                  <a:txBody>
                    <a:bodyPr/>
                    <a:lstStyle/>
                    <a:p>
                      <a:pPr rtl="1"/>
                      <a:r>
                        <a:rPr lang="he-IL" dirty="0" smtClean="0"/>
                        <a:t>ג</a:t>
                      </a:r>
                      <a:endParaRPr lang="he-IL" dirty="0"/>
                    </a:p>
                  </a:txBody>
                  <a:tcPr/>
                </a:tc>
                <a:tc>
                  <a:txBody>
                    <a:bodyPr/>
                    <a:lstStyle/>
                    <a:p>
                      <a:pPr rtl="1"/>
                      <a:r>
                        <a:rPr lang="he-IL" dirty="0" smtClean="0"/>
                        <a:t>ש</a:t>
                      </a:r>
                      <a:endParaRPr lang="he-IL" dirty="0"/>
                    </a:p>
                  </a:txBody>
                  <a:tcPr/>
                </a:tc>
                <a:tc>
                  <a:txBody>
                    <a:bodyPr/>
                    <a:lstStyle/>
                    <a:p>
                      <a:pPr rtl="1"/>
                      <a:r>
                        <a:rPr lang="he-IL" dirty="0" smtClean="0"/>
                        <a:t>י</a:t>
                      </a:r>
                      <a:endParaRPr lang="he-IL" dirty="0"/>
                    </a:p>
                  </a:txBody>
                  <a:tcPr/>
                </a:tc>
                <a:tc>
                  <a:txBody>
                    <a:bodyPr/>
                    <a:lstStyle/>
                    <a:p>
                      <a:pPr rtl="1"/>
                      <a:r>
                        <a:rPr lang="he-IL" dirty="0" smtClean="0"/>
                        <a:t>ע</a:t>
                      </a:r>
                      <a:endParaRPr lang="he-IL" dirty="0"/>
                    </a:p>
                  </a:txBody>
                  <a:tcPr/>
                </a:tc>
              </a:tr>
              <a:tr h="370840">
                <a:tc>
                  <a:txBody>
                    <a:bodyPr/>
                    <a:lstStyle/>
                    <a:p>
                      <a:pPr rtl="1"/>
                      <a:r>
                        <a:rPr lang="he-IL" dirty="0" smtClean="0"/>
                        <a:t>הצרחה גדולה בלבד</a:t>
                      </a:r>
                      <a:endParaRPr lang="he-IL" dirty="0"/>
                    </a:p>
                  </a:txBody>
                  <a:tcPr/>
                </a:tc>
                <a:tc>
                  <a:txBody>
                    <a:bodyPr/>
                    <a:lstStyle/>
                    <a:p>
                      <a:pPr rtl="1"/>
                      <a:endParaRPr lang="he-IL"/>
                    </a:p>
                  </a:txBody>
                  <a:tcPr/>
                </a:tc>
                <a:tc>
                  <a:txBody>
                    <a:bodyPr/>
                    <a:lstStyle/>
                    <a:p>
                      <a:pPr rtl="1"/>
                      <a:r>
                        <a:rPr lang="he-IL" dirty="0" smtClean="0"/>
                        <a:t>ת</a:t>
                      </a:r>
                      <a:endParaRPr lang="he-IL" dirty="0"/>
                    </a:p>
                  </a:txBody>
                  <a:tcPr/>
                </a:tc>
                <a:tc>
                  <a:txBody>
                    <a:bodyPr/>
                    <a:lstStyle/>
                    <a:p>
                      <a:pPr rtl="1"/>
                      <a:r>
                        <a:rPr lang="he-IL" dirty="0" smtClean="0"/>
                        <a:t>נ</a:t>
                      </a:r>
                      <a:endParaRPr lang="he-IL" dirty="0"/>
                    </a:p>
                  </a:txBody>
                  <a:tcPr/>
                </a:tc>
                <a:tc>
                  <a:txBody>
                    <a:bodyPr/>
                    <a:lstStyle/>
                    <a:p>
                      <a:pPr rtl="1"/>
                      <a:r>
                        <a:rPr lang="he-IL" dirty="0" smtClean="0"/>
                        <a:t>א</a:t>
                      </a:r>
                      <a:endParaRPr lang="he-IL" dirty="0"/>
                    </a:p>
                  </a:txBody>
                  <a:tcPr/>
                </a:tc>
                <a:tc>
                  <a:txBody>
                    <a:bodyPr/>
                    <a:lstStyle/>
                    <a:p>
                      <a:pPr rtl="1"/>
                      <a:r>
                        <a:rPr lang="he-IL" dirty="0" smtClean="0"/>
                        <a:t>ר</a:t>
                      </a:r>
                      <a:endParaRPr lang="he-IL" dirty="0"/>
                    </a:p>
                  </a:txBody>
                  <a:tcPr/>
                </a:tc>
              </a:tr>
              <a:tr h="370840">
                <a:tc>
                  <a:txBody>
                    <a:bodyPr/>
                    <a:lstStyle/>
                    <a:p>
                      <a:pPr rtl="1"/>
                      <a:r>
                        <a:rPr lang="he-IL" dirty="0" smtClean="0"/>
                        <a:t>הצרחה קטנה בלבד</a:t>
                      </a:r>
                      <a:endParaRPr lang="he-IL" dirty="0"/>
                    </a:p>
                  </a:txBody>
                  <a:tcPr/>
                </a:tc>
                <a:tc>
                  <a:txBody>
                    <a:bodyPr/>
                    <a:lstStyle/>
                    <a:p>
                      <a:pPr rtl="1"/>
                      <a:endParaRPr lang="he-IL"/>
                    </a:p>
                  </a:txBody>
                  <a:tcPr/>
                </a:tc>
                <a:tc>
                  <a:txBody>
                    <a:bodyPr/>
                    <a:lstStyle/>
                    <a:p>
                      <a:pPr rtl="1"/>
                      <a:r>
                        <a:rPr lang="he-IL" dirty="0" smtClean="0"/>
                        <a:t>ס</a:t>
                      </a:r>
                      <a:endParaRPr lang="he-IL" dirty="0"/>
                    </a:p>
                  </a:txBody>
                  <a:tcPr/>
                </a:tc>
                <a:tc>
                  <a:txBody>
                    <a:bodyPr/>
                    <a:lstStyle/>
                    <a:p>
                      <a:pPr rtl="1"/>
                      <a:r>
                        <a:rPr lang="he-IL" dirty="0" smtClean="0"/>
                        <a:t>ק</a:t>
                      </a:r>
                      <a:endParaRPr lang="he-IL" dirty="0"/>
                    </a:p>
                  </a:txBody>
                  <a:tcPr/>
                </a:tc>
                <a:tc>
                  <a:txBody>
                    <a:bodyPr/>
                    <a:lstStyle/>
                    <a:p>
                      <a:pPr rtl="1"/>
                      <a:r>
                        <a:rPr lang="he-IL" dirty="0" smtClean="0"/>
                        <a:t>מ</a:t>
                      </a:r>
                      <a:endParaRPr lang="he-IL" dirty="0"/>
                    </a:p>
                  </a:txBody>
                  <a:tcPr/>
                </a:tc>
                <a:tc>
                  <a:txBody>
                    <a:bodyPr/>
                    <a:lstStyle/>
                    <a:p>
                      <a:pPr rtl="1"/>
                      <a:r>
                        <a:rPr lang="he-IL" dirty="0" smtClean="0"/>
                        <a:t>כ</a:t>
                      </a:r>
                      <a:endParaRPr lang="he-IL" dirty="0"/>
                    </a:p>
                  </a:txBody>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0648"/>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81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650306"/>
          </a:xfrm>
        </p:spPr>
        <p:txBody>
          <a:bodyPr>
            <a:normAutofit fontScale="90000"/>
          </a:bodyPr>
          <a:lstStyle/>
          <a:p>
            <a:r>
              <a:rPr lang="he-IL" dirty="0" smtClean="0"/>
              <a:t/>
            </a:r>
            <a:br>
              <a:rPr lang="he-IL" dirty="0" smtClean="0"/>
            </a:br>
            <a:r>
              <a:rPr lang="he-IL" dirty="0"/>
              <a:t/>
            </a:r>
            <a:br>
              <a:rPr lang="he-IL" dirty="0"/>
            </a:br>
            <a:r>
              <a:rPr lang="he-IL" dirty="0" smtClean="0"/>
              <a:t>                                  </a:t>
            </a:r>
            <a:r>
              <a:rPr lang="he-IL" sz="3600" dirty="0" smtClean="0"/>
              <a:t>מהן אפשרויות </a:t>
            </a:r>
            <a:r>
              <a:rPr lang="he-IL" sz="3600" dirty="0"/>
              <a:t>ההצרחה?</a:t>
            </a:r>
            <a:r>
              <a:rPr lang="he-IL" sz="3600" dirty="0" smtClean="0"/>
              <a:t/>
            </a:r>
            <a:br>
              <a:rPr lang="he-IL" sz="3600" dirty="0" smtClean="0"/>
            </a:br>
            <a:endParaRPr lang="he-IL" sz="3600"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3264640848"/>
              </p:ext>
            </p:extLst>
          </p:nvPr>
        </p:nvGraphicFramePr>
        <p:xfrm>
          <a:off x="323528" y="2564904"/>
          <a:ext cx="8229600" cy="3571240"/>
        </p:xfrm>
        <a:graphic>
          <a:graphicData uri="http://schemas.openxmlformats.org/drawingml/2006/table">
            <a:tbl>
              <a:tblPr rtl="1" firstRow="1" bandRow="1">
                <a:tableStyleId>{5C22544A-7EE6-4342-B048-85BDC9FD1C3A}</a:tableStyleId>
              </a:tblPr>
              <a:tblGrid>
                <a:gridCol w="1371600"/>
                <a:gridCol w="1371600"/>
                <a:gridCol w="1371600"/>
                <a:gridCol w="1371600"/>
                <a:gridCol w="1371600"/>
                <a:gridCol w="1371600"/>
              </a:tblGrid>
              <a:tr h="370840">
                <a:tc>
                  <a:txBody>
                    <a:bodyPr/>
                    <a:lstStyle/>
                    <a:p>
                      <a:pPr rtl="1"/>
                      <a:r>
                        <a:rPr lang="he-IL" dirty="0" smtClean="0"/>
                        <a:t>לבן</a:t>
                      </a:r>
                      <a:endParaRPr lang="he-IL" dirty="0"/>
                    </a:p>
                  </a:txBody>
                  <a:tcPr/>
                </a:tc>
                <a:tc>
                  <a:txBody>
                    <a:bodyPr/>
                    <a:lstStyle/>
                    <a:p>
                      <a:pPr rtl="1"/>
                      <a:r>
                        <a:rPr lang="he-IL" dirty="0" smtClean="0"/>
                        <a:t>שחור</a:t>
                      </a:r>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r>
              <a:tr h="370840">
                <a:tc>
                  <a:txBody>
                    <a:bodyPr/>
                    <a:lstStyle/>
                    <a:p>
                      <a:pPr rtl="1"/>
                      <a:r>
                        <a:rPr lang="he-IL" dirty="0" smtClean="0"/>
                        <a:t>יכול להצריח</a:t>
                      </a:r>
                      <a:endParaRPr lang="he-IL" dirty="0"/>
                    </a:p>
                  </a:txBody>
                  <a:tcPr/>
                </a:tc>
                <a:tc>
                  <a:txBody>
                    <a:bodyPr/>
                    <a:lstStyle/>
                    <a:p>
                      <a:pPr rtl="1"/>
                      <a:r>
                        <a:rPr lang="he-IL" dirty="0" smtClean="0"/>
                        <a:t>יכול להצריח:</a:t>
                      </a:r>
                      <a:endParaRPr lang="he-IL" dirty="0"/>
                    </a:p>
                  </a:txBody>
                  <a:tcPr/>
                </a:tc>
                <a:tc>
                  <a:txBody>
                    <a:bodyPr/>
                    <a:lstStyle/>
                    <a:p>
                      <a:pPr rtl="1"/>
                      <a:r>
                        <a:rPr lang="he-IL" dirty="0" smtClean="0"/>
                        <a:t>לשני הצדדים</a:t>
                      </a:r>
                    </a:p>
                    <a:p>
                      <a:pPr rtl="1"/>
                      <a:endParaRPr lang="he-IL" dirty="0" smtClean="0"/>
                    </a:p>
                  </a:txBody>
                  <a:tcPr/>
                </a:tc>
                <a:tc>
                  <a:txBody>
                    <a:bodyPr/>
                    <a:lstStyle/>
                    <a:p>
                      <a:pPr rtl="1"/>
                      <a:r>
                        <a:rPr lang="he-IL" dirty="0" smtClean="0"/>
                        <a:t>לאף צד</a:t>
                      </a:r>
                      <a:endParaRPr lang="he-IL" dirty="0"/>
                    </a:p>
                  </a:txBody>
                  <a:tcPr/>
                </a:tc>
                <a:tc>
                  <a:txBody>
                    <a:bodyPr/>
                    <a:lstStyle/>
                    <a:p>
                      <a:pPr rtl="1"/>
                      <a:r>
                        <a:rPr lang="he-IL" dirty="0" smtClean="0"/>
                        <a:t>הצרחה גדולה בלבד</a:t>
                      </a:r>
                      <a:endParaRPr lang="he-IL" dirty="0"/>
                    </a:p>
                  </a:txBody>
                  <a:tcPr/>
                </a:tc>
                <a:tc>
                  <a:txBody>
                    <a:bodyPr/>
                    <a:lstStyle/>
                    <a:p>
                      <a:pPr rtl="1"/>
                      <a:r>
                        <a:rPr lang="he-IL" dirty="0" smtClean="0"/>
                        <a:t>הצרחה קטנה בלבד</a:t>
                      </a:r>
                      <a:endParaRPr lang="he-IL" dirty="0"/>
                    </a:p>
                  </a:txBody>
                  <a:tcPr/>
                </a:tc>
              </a:tr>
              <a:tr h="370840">
                <a:tc>
                  <a:txBody>
                    <a:bodyPr/>
                    <a:lstStyle/>
                    <a:p>
                      <a:pPr rtl="1"/>
                      <a:r>
                        <a:rPr lang="he-IL" dirty="0" smtClean="0"/>
                        <a:t>לשני הצדדים</a:t>
                      </a:r>
                    </a:p>
                    <a:p>
                      <a:pPr rtl="1"/>
                      <a:endParaRPr lang="he-IL" dirty="0"/>
                    </a:p>
                  </a:txBody>
                  <a:tcPr/>
                </a:tc>
                <a:tc>
                  <a:txBody>
                    <a:bodyPr/>
                    <a:lstStyle/>
                    <a:p>
                      <a:pPr rtl="1"/>
                      <a:endParaRPr lang="he-IL"/>
                    </a:p>
                  </a:txBody>
                  <a:tcPr/>
                </a:tc>
                <a:tc>
                  <a:txBody>
                    <a:bodyPr/>
                    <a:lstStyle/>
                    <a:p>
                      <a:pPr rtl="1"/>
                      <a:r>
                        <a:rPr lang="he-IL" dirty="0" smtClean="0"/>
                        <a:t>נ</a:t>
                      </a:r>
                      <a:endParaRPr lang="he-IL" dirty="0"/>
                    </a:p>
                  </a:txBody>
                  <a:tcPr/>
                </a:tc>
                <a:tc>
                  <a:txBody>
                    <a:bodyPr/>
                    <a:lstStyle/>
                    <a:p>
                      <a:pPr rtl="1"/>
                      <a:r>
                        <a:rPr lang="he-IL" dirty="0" smtClean="0"/>
                        <a:t>פ</a:t>
                      </a:r>
                      <a:endParaRPr lang="he-IL" dirty="0"/>
                    </a:p>
                  </a:txBody>
                  <a:tcPr/>
                </a:tc>
                <a:tc>
                  <a:txBody>
                    <a:bodyPr/>
                    <a:lstStyle/>
                    <a:p>
                      <a:pPr rtl="1"/>
                      <a:r>
                        <a:rPr lang="he-IL" dirty="0" smtClean="0"/>
                        <a:t>ק</a:t>
                      </a:r>
                      <a:endParaRPr lang="he-IL" dirty="0"/>
                    </a:p>
                  </a:txBody>
                  <a:tcPr/>
                </a:tc>
                <a:tc>
                  <a:txBody>
                    <a:bodyPr/>
                    <a:lstStyle/>
                    <a:p>
                      <a:pPr rtl="1"/>
                      <a:r>
                        <a:rPr lang="he-IL" dirty="0" smtClean="0"/>
                        <a:t>ל</a:t>
                      </a:r>
                      <a:endParaRPr lang="he-IL" dirty="0"/>
                    </a:p>
                  </a:txBody>
                  <a:tcPr/>
                </a:tc>
              </a:tr>
              <a:tr h="370840">
                <a:tc>
                  <a:txBody>
                    <a:bodyPr/>
                    <a:lstStyle/>
                    <a:p>
                      <a:pPr rtl="1"/>
                      <a:r>
                        <a:rPr lang="he-IL" dirty="0" smtClean="0"/>
                        <a:t>לאף צד</a:t>
                      </a:r>
                    </a:p>
                    <a:p>
                      <a:pPr rtl="1"/>
                      <a:endParaRPr lang="he-IL" dirty="0"/>
                    </a:p>
                  </a:txBody>
                  <a:tcPr/>
                </a:tc>
                <a:tc>
                  <a:txBody>
                    <a:bodyPr/>
                    <a:lstStyle/>
                    <a:p>
                      <a:pPr rtl="1"/>
                      <a:endParaRPr lang="he-IL"/>
                    </a:p>
                  </a:txBody>
                  <a:tcPr/>
                </a:tc>
                <a:tc>
                  <a:txBody>
                    <a:bodyPr/>
                    <a:lstStyle/>
                    <a:p>
                      <a:pPr rtl="1"/>
                      <a:r>
                        <a:rPr lang="he-IL" dirty="0" smtClean="0"/>
                        <a:t>ש</a:t>
                      </a:r>
                      <a:endParaRPr lang="he-IL" dirty="0"/>
                    </a:p>
                  </a:txBody>
                  <a:tcPr/>
                </a:tc>
                <a:tc>
                  <a:txBody>
                    <a:bodyPr/>
                    <a:lstStyle/>
                    <a:p>
                      <a:pPr rtl="1"/>
                      <a:r>
                        <a:rPr lang="he-IL" dirty="0" smtClean="0"/>
                        <a:t>ה</a:t>
                      </a:r>
                      <a:endParaRPr lang="he-IL" dirty="0"/>
                    </a:p>
                  </a:txBody>
                  <a:tcPr/>
                </a:tc>
                <a:tc>
                  <a:txBody>
                    <a:bodyPr/>
                    <a:lstStyle/>
                    <a:p>
                      <a:pPr rtl="1"/>
                      <a:r>
                        <a:rPr lang="he-IL" dirty="0" smtClean="0"/>
                        <a:t>מ</a:t>
                      </a:r>
                      <a:endParaRPr lang="he-IL" dirty="0"/>
                    </a:p>
                  </a:txBody>
                  <a:tcPr/>
                </a:tc>
                <a:tc>
                  <a:txBody>
                    <a:bodyPr/>
                    <a:lstStyle/>
                    <a:p>
                      <a:pPr rtl="1"/>
                      <a:r>
                        <a:rPr lang="he-IL" dirty="0" smtClean="0"/>
                        <a:t>צ</a:t>
                      </a:r>
                      <a:endParaRPr lang="he-IL" dirty="0"/>
                    </a:p>
                  </a:txBody>
                  <a:tcPr/>
                </a:tc>
              </a:tr>
              <a:tr h="370840">
                <a:tc>
                  <a:txBody>
                    <a:bodyPr/>
                    <a:lstStyle/>
                    <a:p>
                      <a:pPr rtl="1"/>
                      <a:r>
                        <a:rPr lang="he-IL" dirty="0" smtClean="0"/>
                        <a:t>הצרחה גדולה בלבד</a:t>
                      </a:r>
                      <a:endParaRPr lang="he-IL" dirty="0"/>
                    </a:p>
                  </a:txBody>
                  <a:tcPr/>
                </a:tc>
                <a:tc>
                  <a:txBody>
                    <a:bodyPr/>
                    <a:lstStyle/>
                    <a:p>
                      <a:pPr rtl="1"/>
                      <a:endParaRPr lang="he-IL"/>
                    </a:p>
                  </a:txBody>
                  <a:tcPr/>
                </a:tc>
                <a:tc>
                  <a:txBody>
                    <a:bodyPr/>
                    <a:lstStyle/>
                    <a:p>
                      <a:pPr rtl="1"/>
                      <a:r>
                        <a:rPr lang="he-IL" dirty="0" smtClean="0"/>
                        <a:t>ו</a:t>
                      </a:r>
                      <a:endParaRPr lang="he-IL" dirty="0"/>
                    </a:p>
                  </a:txBody>
                  <a:tcPr/>
                </a:tc>
                <a:tc>
                  <a:txBody>
                    <a:bodyPr/>
                    <a:lstStyle/>
                    <a:p>
                      <a:pPr rtl="1"/>
                      <a:r>
                        <a:rPr lang="he-IL" dirty="0" smtClean="0"/>
                        <a:t>נ</a:t>
                      </a:r>
                      <a:endParaRPr lang="he-IL" dirty="0"/>
                    </a:p>
                  </a:txBody>
                  <a:tcPr/>
                </a:tc>
                <a:tc>
                  <a:txBody>
                    <a:bodyPr/>
                    <a:lstStyle/>
                    <a:p>
                      <a:pPr rtl="1"/>
                      <a:r>
                        <a:rPr lang="he-IL" dirty="0" smtClean="0"/>
                        <a:t>י</a:t>
                      </a:r>
                      <a:endParaRPr lang="he-IL" dirty="0"/>
                    </a:p>
                  </a:txBody>
                  <a:tcPr/>
                </a:tc>
                <a:tc>
                  <a:txBody>
                    <a:bodyPr/>
                    <a:lstStyle/>
                    <a:p>
                      <a:pPr rtl="1"/>
                      <a:r>
                        <a:rPr lang="he-IL" dirty="0" smtClean="0"/>
                        <a:t>ע</a:t>
                      </a:r>
                      <a:endParaRPr lang="he-IL" dirty="0"/>
                    </a:p>
                  </a:txBody>
                  <a:tcPr/>
                </a:tc>
              </a:tr>
              <a:tr h="370840">
                <a:tc>
                  <a:txBody>
                    <a:bodyPr/>
                    <a:lstStyle/>
                    <a:p>
                      <a:pPr rtl="1"/>
                      <a:r>
                        <a:rPr lang="he-IL" dirty="0" smtClean="0"/>
                        <a:t>הצרחה קטנה בלבד</a:t>
                      </a:r>
                      <a:endParaRPr lang="he-IL" dirty="0"/>
                    </a:p>
                  </a:txBody>
                  <a:tcPr/>
                </a:tc>
                <a:tc>
                  <a:txBody>
                    <a:bodyPr/>
                    <a:lstStyle/>
                    <a:p>
                      <a:pPr rtl="1"/>
                      <a:endParaRPr lang="he-IL"/>
                    </a:p>
                  </a:txBody>
                  <a:tcPr/>
                </a:tc>
                <a:tc>
                  <a:txBody>
                    <a:bodyPr/>
                    <a:lstStyle/>
                    <a:p>
                      <a:pPr rtl="1"/>
                      <a:r>
                        <a:rPr lang="he-IL" dirty="0" smtClean="0"/>
                        <a:t>כ</a:t>
                      </a:r>
                      <a:endParaRPr lang="he-IL" dirty="0"/>
                    </a:p>
                  </a:txBody>
                  <a:tcPr/>
                </a:tc>
                <a:tc>
                  <a:txBody>
                    <a:bodyPr/>
                    <a:lstStyle/>
                    <a:p>
                      <a:pPr rtl="1"/>
                      <a:r>
                        <a:rPr lang="he-IL" dirty="0" smtClean="0"/>
                        <a:t>ר</a:t>
                      </a:r>
                      <a:endParaRPr lang="he-IL" dirty="0"/>
                    </a:p>
                  </a:txBody>
                  <a:tcPr/>
                </a:tc>
                <a:tc>
                  <a:txBody>
                    <a:bodyPr/>
                    <a:lstStyle/>
                    <a:p>
                      <a:pPr rtl="1"/>
                      <a:r>
                        <a:rPr lang="he-IL" dirty="0" smtClean="0"/>
                        <a:t>ס</a:t>
                      </a:r>
                      <a:endParaRPr lang="he-IL" dirty="0"/>
                    </a:p>
                  </a:txBody>
                  <a:tcPr/>
                </a:tc>
                <a:tc>
                  <a:txBody>
                    <a:bodyPr/>
                    <a:lstStyle/>
                    <a:p>
                      <a:pPr rtl="1"/>
                      <a:r>
                        <a:rPr lang="he-IL" dirty="0" smtClean="0"/>
                        <a:t>א</a:t>
                      </a:r>
                      <a:endParaRPr lang="he-IL" dirty="0"/>
                    </a:p>
                  </a:txBody>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604" y="188640"/>
            <a:ext cx="2410755" cy="241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8798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650306"/>
          </a:xfrm>
        </p:spPr>
        <p:txBody>
          <a:bodyPr>
            <a:normAutofit fontScale="90000"/>
          </a:bodyPr>
          <a:lstStyle/>
          <a:p>
            <a:r>
              <a:rPr lang="he-IL" dirty="0" smtClean="0"/>
              <a:t/>
            </a:r>
            <a:br>
              <a:rPr lang="he-IL" dirty="0" smtClean="0"/>
            </a:br>
            <a:r>
              <a:rPr lang="he-IL"/>
              <a:t/>
            </a:r>
            <a:br>
              <a:rPr lang="he-IL"/>
            </a:br>
            <a:r>
              <a:rPr lang="he-IL" smtClean="0"/>
              <a:t>                                  </a:t>
            </a:r>
            <a:r>
              <a:rPr lang="he-IL" sz="3600" smtClean="0"/>
              <a:t>מהן </a:t>
            </a:r>
            <a:r>
              <a:rPr lang="he-IL" sz="3600" dirty="0" smtClean="0"/>
              <a:t>אפשרויות </a:t>
            </a:r>
            <a:r>
              <a:rPr lang="he-IL" sz="3600" dirty="0"/>
              <a:t>ההצרחה?</a:t>
            </a:r>
            <a:r>
              <a:rPr lang="he-IL" sz="3600" dirty="0" smtClean="0"/>
              <a:t/>
            </a:r>
            <a:br>
              <a:rPr lang="he-IL" sz="3600" dirty="0" smtClean="0"/>
            </a:br>
            <a:endParaRPr lang="he-IL" sz="3600"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3480400517"/>
              </p:ext>
            </p:extLst>
          </p:nvPr>
        </p:nvGraphicFramePr>
        <p:xfrm>
          <a:off x="323528" y="2564904"/>
          <a:ext cx="8229600" cy="3571240"/>
        </p:xfrm>
        <a:graphic>
          <a:graphicData uri="http://schemas.openxmlformats.org/drawingml/2006/table">
            <a:tbl>
              <a:tblPr rtl="1" firstRow="1" bandRow="1">
                <a:tableStyleId>{5C22544A-7EE6-4342-B048-85BDC9FD1C3A}</a:tableStyleId>
              </a:tblPr>
              <a:tblGrid>
                <a:gridCol w="1371600"/>
                <a:gridCol w="1371600"/>
                <a:gridCol w="1371600"/>
                <a:gridCol w="1371600"/>
                <a:gridCol w="1371600"/>
                <a:gridCol w="1371600"/>
              </a:tblGrid>
              <a:tr h="370840">
                <a:tc>
                  <a:txBody>
                    <a:bodyPr/>
                    <a:lstStyle/>
                    <a:p>
                      <a:pPr rtl="1"/>
                      <a:r>
                        <a:rPr lang="he-IL" dirty="0" smtClean="0"/>
                        <a:t>לבן</a:t>
                      </a:r>
                      <a:endParaRPr lang="he-IL" dirty="0"/>
                    </a:p>
                  </a:txBody>
                  <a:tcPr/>
                </a:tc>
                <a:tc>
                  <a:txBody>
                    <a:bodyPr/>
                    <a:lstStyle/>
                    <a:p>
                      <a:pPr rtl="1"/>
                      <a:r>
                        <a:rPr lang="he-IL" dirty="0" smtClean="0"/>
                        <a:t>שחור</a:t>
                      </a:r>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r>
              <a:tr h="370840">
                <a:tc>
                  <a:txBody>
                    <a:bodyPr/>
                    <a:lstStyle/>
                    <a:p>
                      <a:pPr rtl="1"/>
                      <a:r>
                        <a:rPr lang="he-IL" dirty="0" smtClean="0"/>
                        <a:t>יכול להצריח</a:t>
                      </a:r>
                      <a:endParaRPr lang="he-IL" dirty="0"/>
                    </a:p>
                  </a:txBody>
                  <a:tcPr/>
                </a:tc>
                <a:tc>
                  <a:txBody>
                    <a:bodyPr/>
                    <a:lstStyle/>
                    <a:p>
                      <a:pPr rtl="1"/>
                      <a:r>
                        <a:rPr lang="he-IL" dirty="0" smtClean="0"/>
                        <a:t>יכול להצריח:</a:t>
                      </a:r>
                      <a:endParaRPr lang="he-IL" dirty="0"/>
                    </a:p>
                  </a:txBody>
                  <a:tcPr/>
                </a:tc>
                <a:tc>
                  <a:txBody>
                    <a:bodyPr/>
                    <a:lstStyle/>
                    <a:p>
                      <a:pPr rtl="1"/>
                      <a:r>
                        <a:rPr lang="he-IL" dirty="0" smtClean="0"/>
                        <a:t>לשני הצדדים</a:t>
                      </a:r>
                    </a:p>
                    <a:p>
                      <a:pPr rtl="1"/>
                      <a:endParaRPr lang="he-IL" dirty="0" smtClean="0"/>
                    </a:p>
                  </a:txBody>
                  <a:tcPr/>
                </a:tc>
                <a:tc>
                  <a:txBody>
                    <a:bodyPr/>
                    <a:lstStyle/>
                    <a:p>
                      <a:pPr rtl="1"/>
                      <a:r>
                        <a:rPr lang="he-IL" dirty="0" smtClean="0"/>
                        <a:t>לאף צד</a:t>
                      </a:r>
                      <a:endParaRPr lang="he-IL" dirty="0"/>
                    </a:p>
                  </a:txBody>
                  <a:tcPr/>
                </a:tc>
                <a:tc>
                  <a:txBody>
                    <a:bodyPr/>
                    <a:lstStyle/>
                    <a:p>
                      <a:pPr rtl="1"/>
                      <a:r>
                        <a:rPr lang="he-IL" dirty="0" smtClean="0"/>
                        <a:t>הצרחה גדולה בלבד</a:t>
                      </a:r>
                      <a:endParaRPr lang="he-IL" dirty="0"/>
                    </a:p>
                  </a:txBody>
                  <a:tcPr/>
                </a:tc>
                <a:tc>
                  <a:txBody>
                    <a:bodyPr/>
                    <a:lstStyle/>
                    <a:p>
                      <a:pPr rtl="1"/>
                      <a:r>
                        <a:rPr lang="he-IL" dirty="0" smtClean="0"/>
                        <a:t>הצרחה קטנה בלבד</a:t>
                      </a:r>
                      <a:endParaRPr lang="he-IL" dirty="0"/>
                    </a:p>
                  </a:txBody>
                  <a:tcPr/>
                </a:tc>
              </a:tr>
              <a:tr h="370840">
                <a:tc>
                  <a:txBody>
                    <a:bodyPr/>
                    <a:lstStyle/>
                    <a:p>
                      <a:pPr rtl="1"/>
                      <a:r>
                        <a:rPr lang="he-IL" dirty="0" smtClean="0"/>
                        <a:t>לשני הצדדים</a:t>
                      </a:r>
                    </a:p>
                    <a:p>
                      <a:pPr rtl="1"/>
                      <a:endParaRPr lang="he-IL" dirty="0"/>
                    </a:p>
                  </a:txBody>
                  <a:tcPr/>
                </a:tc>
                <a:tc>
                  <a:txBody>
                    <a:bodyPr/>
                    <a:lstStyle/>
                    <a:p>
                      <a:pPr rtl="1"/>
                      <a:endParaRPr lang="he-IL"/>
                    </a:p>
                  </a:txBody>
                  <a:tcPr/>
                </a:tc>
                <a:tc>
                  <a:txBody>
                    <a:bodyPr/>
                    <a:lstStyle/>
                    <a:p>
                      <a:pPr rtl="1"/>
                      <a:r>
                        <a:rPr lang="he-IL" dirty="0" smtClean="0"/>
                        <a:t>א</a:t>
                      </a:r>
                      <a:endParaRPr lang="he-IL" dirty="0"/>
                    </a:p>
                  </a:txBody>
                  <a:tcPr/>
                </a:tc>
                <a:tc>
                  <a:txBody>
                    <a:bodyPr/>
                    <a:lstStyle/>
                    <a:p>
                      <a:pPr rtl="1"/>
                      <a:r>
                        <a:rPr lang="he-IL" dirty="0" smtClean="0"/>
                        <a:t>צ</a:t>
                      </a:r>
                      <a:endParaRPr lang="he-IL" dirty="0"/>
                    </a:p>
                  </a:txBody>
                  <a:tcPr/>
                </a:tc>
                <a:tc>
                  <a:txBody>
                    <a:bodyPr/>
                    <a:lstStyle/>
                    <a:p>
                      <a:pPr rtl="1"/>
                      <a:r>
                        <a:rPr lang="he-IL" dirty="0" smtClean="0"/>
                        <a:t>ג</a:t>
                      </a:r>
                      <a:endParaRPr lang="he-IL" dirty="0"/>
                    </a:p>
                  </a:txBody>
                  <a:tcPr/>
                </a:tc>
                <a:tc>
                  <a:txBody>
                    <a:bodyPr/>
                    <a:lstStyle/>
                    <a:p>
                      <a:pPr rtl="1"/>
                      <a:r>
                        <a:rPr lang="he-IL" dirty="0" smtClean="0"/>
                        <a:t>ת</a:t>
                      </a:r>
                      <a:endParaRPr lang="he-IL" dirty="0"/>
                    </a:p>
                  </a:txBody>
                  <a:tcPr/>
                </a:tc>
              </a:tr>
              <a:tr h="370840">
                <a:tc>
                  <a:txBody>
                    <a:bodyPr/>
                    <a:lstStyle/>
                    <a:p>
                      <a:pPr rtl="1"/>
                      <a:r>
                        <a:rPr lang="he-IL" dirty="0" smtClean="0"/>
                        <a:t>לאף צד</a:t>
                      </a:r>
                    </a:p>
                    <a:p>
                      <a:pPr rtl="1"/>
                      <a:endParaRPr lang="he-IL" dirty="0"/>
                    </a:p>
                  </a:txBody>
                  <a:tcPr/>
                </a:tc>
                <a:tc>
                  <a:txBody>
                    <a:bodyPr/>
                    <a:lstStyle/>
                    <a:p>
                      <a:pPr rtl="1"/>
                      <a:endParaRPr lang="he-IL"/>
                    </a:p>
                  </a:txBody>
                  <a:tcPr/>
                </a:tc>
                <a:tc>
                  <a:txBody>
                    <a:bodyPr/>
                    <a:lstStyle/>
                    <a:p>
                      <a:pPr rtl="1"/>
                      <a:r>
                        <a:rPr lang="he-IL" dirty="0" smtClean="0"/>
                        <a:t>ו</a:t>
                      </a:r>
                      <a:endParaRPr lang="he-IL" dirty="0"/>
                    </a:p>
                  </a:txBody>
                  <a:tcPr/>
                </a:tc>
                <a:tc>
                  <a:txBody>
                    <a:bodyPr/>
                    <a:lstStyle/>
                    <a:p>
                      <a:pPr rtl="1"/>
                      <a:r>
                        <a:rPr lang="he-IL" dirty="0" smtClean="0"/>
                        <a:t>י</a:t>
                      </a:r>
                      <a:endParaRPr lang="he-IL" dirty="0"/>
                    </a:p>
                  </a:txBody>
                  <a:tcPr/>
                </a:tc>
                <a:tc>
                  <a:txBody>
                    <a:bodyPr/>
                    <a:lstStyle/>
                    <a:p>
                      <a:pPr rtl="1"/>
                      <a:r>
                        <a:rPr lang="he-IL" dirty="0" smtClean="0"/>
                        <a:t>ע</a:t>
                      </a:r>
                      <a:endParaRPr lang="he-IL" dirty="0"/>
                    </a:p>
                  </a:txBody>
                  <a:tcPr/>
                </a:tc>
                <a:tc>
                  <a:txBody>
                    <a:bodyPr/>
                    <a:lstStyle/>
                    <a:p>
                      <a:pPr rtl="1"/>
                      <a:r>
                        <a:rPr lang="he-IL" dirty="0" smtClean="0"/>
                        <a:t>ב</a:t>
                      </a:r>
                      <a:endParaRPr lang="he-IL" dirty="0"/>
                    </a:p>
                  </a:txBody>
                  <a:tcPr/>
                </a:tc>
              </a:tr>
              <a:tr h="370840">
                <a:tc>
                  <a:txBody>
                    <a:bodyPr/>
                    <a:lstStyle/>
                    <a:p>
                      <a:pPr rtl="1"/>
                      <a:r>
                        <a:rPr lang="he-IL" dirty="0" smtClean="0"/>
                        <a:t>הצרחה גדולה בלבד</a:t>
                      </a:r>
                      <a:endParaRPr lang="he-IL" dirty="0"/>
                    </a:p>
                  </a:txBody>
                  <a:tcPr/>
                </a:tc>
                <a:tc>
                  <a:txBody>
                    <a:bodyPr/>
                    <a:lstStyle/>
                    <a:p>
                      <a:pPr rtl="1"/>
                      <a:endParaRPr lang="he-IL"/>
                    </a:p>
                  </a:txBody>
                  <a:tcPr/>
                </a:tc>
                <a:tc>
                  <a:txBody>
                    <a:bodyPr/>
                    <a:lstStyle/>
                    <a:p>
                      <a:pPr rtl="1"/>
                      <a:r>
                        <a:rPr lang="he-IL" dirty="0" smtClean="0"/>
                        <a:t>ש</a:t>
                      </a:r>
                      <a:endParaRPr lang="he-IL" dirty="0"/>
                    </a:p>
                  </a:txBody>
                  <a:tcPr/>
                </a:tc>
                <a:tc>
                  <a:txBody>
                    <a:bodyPr/>
                    <a:lstStyle/>
                    <a:p>
                      <a:pPr rtl="1"/>
                      <a:r>
                        <a:rPr lang="he-IL" dirty="0" smtClean="0"/>
                        <a:t>פ</a:t>
                      </a:r>
                      <a:endParaRPr lang="he-IL" dirty="0"/>
                    </a:p>
                  </a:txBody>
                  <a:tcPr/>
                </a:tc>
                <a:tc>
                  <a:txBody>
                    <a:bodyPr/>
                    <a:lstStyle/>
                    <a:p>
                      <a:pPr rtl="1"/>
                      <a:r>
                        <a:rPr lang="he-IL" dirty="0" smtClean="0"/>
                        <a:t>ד</a:t>
                      </a:r>
                      <a:endParaRPr lang="he-IL" dirty="0"/>
                    </a:p>
                  </a:txBody>
                  <a:tcPr/>
                </a:tc>
                <a:tc>
                  <a:txBody>
                    <a:bodyPr/>
                    <a:lstStyle/>
                    <a:p>
                      <a:pPr rtl="1"/>
                      <a:r>
                        <a:rPr lang="he-IL" dirty="0" smtClean="0"/>
                        <a:t>ק</a:t>
                      </a:r>
                      <a:endParaRPr lang="he-IL" dirty="0"/>
                    </a:p>
                  </a:txBody>
                  <a:tcPr/>
                </a:tc>
              </a:tr>
              <a:tr h="370840">
                <a:tc>
                  <a:txBody>
                    <a:bodyPr/>
                    <a:lstStyle/>
                    <a:p>
                      <a:pPr rtl="1"/>
                      <a:r>
                        <a:rPr lang="he-IL" dirty="0" smtClean="0"/>
                        <a:t>הצרחה קטנה בלבד</a:t>
                      </a:r>
                      <a:endParaRPr lang="he-IL" dirty="0"/>
                    </a:p>
                  </a:txBody>
                  <a:tcPr/>
                </a:tc>
                <a:tc>
                  <a:txBody>
                    <a:bodyPr/>
                    <a:lstStyle/>
                    <a:p>
                      <a:pPr rtl="1"/>
                      <a:endParaRPr lang="he-IL"/>
                    </a:p>
                  </a:txBody>
                  <a:tcPr/>
                </a:tc>
                <a:tc>
                  <a:txBody>
                    <a:bodyPr/>
                    <a:lstStyle/>
                    <a:p>
                      <a:pPr rtl="1"/>
                      <a:r>
                        <a:rPr lang="he-IL" dirty="0" smtClean="0"/>
                        <a:t>ס</a:t>
                      </a:r>
                      <a:endParaRPr lang="he-IL" dirty="0"/>
                    </a:p>
                  </a:txBody>
                  <a:tcPr/>
                </a:tc>
                <a:tc>
                  <a:txBody>
                    <a:bodyPr/>
                    <a:lstStyle/>
                    <a:p>
                      <a:pPr rtl="1"/>
                      <a:r>
                        <a:rPr lang="he-IL" dirty="0" smtClean="0"/>
                        <a:t>ט</a:t>
                      </a:r>
                      <a:endParaRPr lang="he-IL" dirty="0"/>
                    </a:p>
                  </a:txBody>
                  <a:tcPr/>
                </a:tc>
                <a:tc>
                  <a:txBody>
                    <a:bodyPr/>
                    <a:lstStyle/>
                    <a:p>
                      <a:pPr rtl="1"/>
                      <a:r>
                        <a:rPr lang="he-IL" dirty="0" smtClean="0"/>
                        <a:t>ל</a:t>
                      </a:r>
                      <a:endParaRPr lang="he-IL" dirty="0"/>
                    </a:p>
                  </a:txBody>
                  <a:tcPr/>
                </a:tc>
                <a:tc>
                  <a:txBody>
                    <a:bodyPr/>
                    <a:lstStyle/>
                    <a:p>
                      <a:pPr rtl="1"/>
                      <a:r>
                        <a:rPr lang="he-IL" dirty="0" smtClean="0"/>
                        <a:t>ה</a:t>
                      </a:r>
                      <a:endParaRPr lang="he-IL" dirty="0"/>
                    </a:p>
                  </a:txBody>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6632"/>
            <a:ext cx="22322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38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4522514"/>
          </a:xfrm>
        </p:spPr>
        <p:txBody>
          <a:bodyPr>
            <a:normAutofit fontScale="90000"/>
          </a:bodyPr>
          <a:lstStyle/>
          <a:p>
            <a:r>
              <a:rPr lang="he-IL" sz="2000" dirty="0" smtClean="0"/>
              <a:t>מדוע המלך הוא הכלי הכי חשוב? כי אין שחמט בלי מלך.</a:t>
            </a:r>
            <a:br>
              <a:rPr lang="he-IL" sz="2000" dirty="0" smtClean="0"/>
            </a:br>
            <a:r>
              <a:rPr lang="he-IL" sz="2000" dirty="0" smtClean="0"/>
              <a:t>כתב הרב אברהם אבן עזרא:</a:t>
            </a:r>
            <a:r>
              <a:rPr lang="he-IL" sz="2000" dirty="0"/>
              <a:t/>
            </a:r>
            <a:br>
              <a:rPr lang="he-IL" sz="2000" dirty="0"/>
            </a:br>
            <a:r>
              <a:rPr lang="he-IL" sz="2000" dirty="0" smtClean="0"/>
              <a:t/>
            </a:r>
            <a:br>
              <a:rPr lang="he-IL" sz="2000" dirty="0" smtClean="0"/>
            </a:br>
            <a:r>
              <a:rPr lang="he-IL" sz="2000" dirty="0"/>
              <a:t>ארץ בלי אדמה</a:t>
            </a:r>
            <a:r>
              <a:rPr lang="en-US" sz="2000" dirty="0"/>
              <a:t/>
            </a:r>
            <a:br>
              <a:rPr lang="en-US" sz="2000" dirty="0"/>
            </a:br>
            <a:r>
              <a:rPr lang="he-IL" sz="2000" dirty="0"/>
              <a:t>מלכיה ושריה</a:t>
            </a:r>
            <a:r>
              <a:rPr lang="en-US" sz="2000" dirty="0"/>
              <a:t> </a:t>
            </a:r>
            <a:br>
              <a:rPr lang="en-US" sz="2000" dirty="0"/>
            </a:br>
            <a:r>
              <a:rPr lang="he-IL" sz="2000" dirty="0"/>
              <a:t>הולכים בלי נשמה</a:t>
            </a:r>
            <a:r>
              <a:rPr lang="en-US" sz="2000" dirty="0"/>
              <a:t/>
            </a:r>
            <a:br>
              <a:rPr lang="en-US" sz="2000" dirty="0"/>
            </a:br>
            <a:r>
              <a:rPr lang="he-IL" sz="2000" b="1" dirty="0"/>
              <a:t>אם המלך שממה</a:t>
            </a:r>
            <a:r>
              <a:rPr lang="en-US" sz="2000" b="1" dirty="0"/>
              <a:t/>
            </a:r>
            <a:br>
              <a:rPr lang="en-US" sz="2000" b="1" dirty="0"/>
            </a:br>
            <a:r>
              <a:rPr lang="he-IL" sz="2000" b="1" dirty="0"/>
              <a:t>לא תחיה כל </a:t>
            </a:r>
            <a:r>
              <a:rPr lang="he-IL" sz="2000" b="1" dirty="0" smtClean="0"/>
              <a:t>נשמה</a:t>
            </a:r>
            <a:br>
              <a:rPr lang="he-IL" sz="2000" b="1" dirty="0" smtClean="0"/>
            </a:br>
            <a:r>
              <a:rPr lang="he-IL" sz="2000" b="1" dirty="0"/>
              <a:t/>
            </a:r>
            <a:br>
              <a:rPr lang="he-IL" sz="2000" b="1" dirty="0"/>
            </a:br>
            <a:r>
              <a:rPr lang="he-IL" sz="2000" b="1" dirty="0" smtClean="0"/>
              <a:t>מה פירוש אמרה זו? נסו את כוחכם וזהו את התשובה הנכונה:</a:t>
            </a:r>
            <a:br>
              <a:rPr lang="he-IL" sz="2000" b="1" dirty="0" smtClean="0"/>
            </a:br>
            <a:r>
              <a:rPr lang="he-IL" sz="2000" b="1" dirty="0"/>
              <a:t/>
            </a:r>
            <a:br>
              <a:rPr lang="he-IL" sz="2000" b="1" dirty="0"/>
            </a:br>
            <a:r>
              <a:rPr lang="he-IL" sz="2000" dirty="0" smtClean="0"/>
              <a:t>א.  מלך חייב להיות פורה.</a:t>
            </a:r>
            <a:br>
              <a:rPr lang="he-IL" sz="2000" dirty="0" smtClean="0"/>
            </a:br>
            <a:r>
              <a:rPr lang="he-IL" sz="2000" dirty="0" smtClean="0"/>
              <a:t>ב. אם המלך עצוב, הכול עצובים.</a:t>
            </a:r>
            <a:br>
              <a:rPr lang="he-IL" sz="2000" dirty="0" smtClean="0"/>
            </a:br>
            <a:r>
              <a:rPr lang="he-IL" sz="2000" dirty="0" smtClean="0"/>
              <a:t>ג.  אין משחק שחמט בלי המלך.</a:t>
            </a:r>
            <a:r>
              <a:rPr lang="he-IL" sz="2000" dirty="0"/>
              <a:t/>
            </a:r>
            <a:br>
              <a:rPr lang="he-IL" sz="2000" dirty="0"/>
            </a:br>
            <a:r>
              <a:rPr lang="he-IL" sz="2000" dirty="0" smtClean="0"/>
              <a:t>ד. חשוב שיהיה מלך כשהארץ מדברית.</a:t>
            </a:r>
            <a:r>
              <a:rPr lang="he-IL" sz="2000" b="1" dirty="0" smtClean="0"/>
              <a:t/>
            </a:r>
            <a:br>
              <a:rPr lang="he-IL" sz="2000" b="1" dirty="0" smtClean="0"/>
            </a:br>
            <a:r>
              <a:rPr lang="he-IL" sz="2000" b="1" dirty="0"/>
              <a:t/>
            </a:r>
            <a:br>
              <a:rPr lang="he-IL" sz="2000" b="1" dirty="0"/>
            </a:br>
            <a:endParaRPr lang="he-IL" sz="2000" b="1" dirty="0"/>
          </a:p>
        </p:txBody>
      </p:sp>
      <p:pic>
        <p:nvPicPr>
          <p:cNvPr id="5122" name="Picture 2" descr="תוצאת תמונה עבור מל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581128"/>
            <a:ext cx="13716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תוצאת תמונה עבור מל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610111"/>
            <a:ext cx="13716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תוצאת תמונה עבור מל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610111"/>
            <a:ext cx="137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1734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650306"/>
          </a:xfrm>
        </p:spPr>
        <p:txBody>
          <a:bodyPr>
            <a:normAutofit fontScale="90000"/>
          </a:bodyPr>
          <a:lstStyle/>
          <a:p>
            <a:r>
              <a:rPr lang="he-IL" dirty="0" smtClean="0"/>
              <a:t/>
            </a:r>
            <a:br>
              <a:rPr lang="he-IL" dirty="0" smtClean="0"/>
            </a:br>
            <a:r>
              <a:rPr lang="he-IL" dirty="0"/>
              <a:t/>
            </a:r>
            <a:br>
              <a:rPr lang="he-IL" dirty="0"/>
            </a:br>
            <a:r>
              <a:rPr lang="he-IL" dirty="0" smtClean="0"/>
              <a:t>                                  </a:t>
            </a:r>
            <a:r>
              <a:rPr lang="he-IL" sz="3600" dirty="0" smtClean="0"/>
              <a:t>מהן אפשרויות </a:t>
            </a:r>
            <a:r>
              <a:rPr lang="he-IL" sz="3600" dirty="0"/>
              <a:t>ההצרחה?</a:t>
            </a:r>
            <a:r>
              <a:rPr lang="he-IL" sz="3600" dirty="0" smtClean="0"/>
              <a:t/>
            </a:r>
            <a:br>
              <a:rPr lang="he-IL" sz="3600" dirty="0" smtClean="0"/>
            </a:br>
            <a:endParaRPr lang="he-IL" sz="3600"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3288504985"/>
              </p:ext>
            </p:extLst>
          </p:nvPr>
        </p:nvGraphicFramePr>
        <p:xfrm>
          <a:off x="323528" y="2564904"/>
          <a:ext cx="8229600" cy="3571240"/>
        </p:xfrm>
        <a:graphic>
          <a:graphicData uri="http://schemas.openxmlformats.org/drawingml/2006/table">
            <a:tbl>
              <a:tblPr rtl="1" firstRow="1" bandRow="1">
                <a:tableStyleId>{5C22544A-7EE6-4342-B048-85BDC9FD1C3A}</a:tableStyleId>
              </a:tblPr>
              <a:tblGrid>
                <a:gridCol w="1371600"/>
                <a:gridCol w="1371600"/>
                <a:gridCol w="1371600"/>
                <a:gridCol w="1371600"/>
                <a:gridCol w="1371600"/>
                <a:gridCol w="1371600"/>
              </a:tblGrid>
              <a:tr h="370840">
                <a:tc>
                  <a:txBody>
                    <a:bodyPr/>
                    <a:lstStyle/>
                    <a:p>
                      <a:pPr rtl="1"/>
                      <a:r>
                        <a:rPr lang="he-IL" dirty="0" smtClean="0"/>
                        <a:t>לבן</a:t>
                      </a:r>
                      <a:endParaRPr lang="he-IL" dirty="0"/>
                    </a:p>
                  </a:txBody>
                  <a:tcPr/>
                </a:tc>
                <a:tc>
                  <a:txBody>
                    <a:bodyPr/>
                    <a:lstStyle/>
                    <a:p>
                      <a:pPr rtl="1"/>
                      <a:r>
                        <a:rPr lang="he-IL" dirty="0" smtClean="0"/>
                        <a:t>שחור</a:t>
                      </a:r>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r>
              <a:tr h="370840">
                <a:tc>
                  <a:txBody>
                    <a:bodyPr/>
                    <a:lstStyle/>
                    <a:p>
                      <a:pPr rtl="1"/>
                      <a:r>
                        <a:rPr lang="he-IL" dirty="0" smtClean="0"/>
                        <a:t>יכול להצריח</a:t>
                      </a:r>
                      <a:endParaRPr lang="he-IL" dirty="0"/>
                    </a:p>
                  </a:txBody>
                  <a:tcPr/>
                </a:tc>
                <a:tc>
                  <a:txBody>
                    <a:bodyPr/>
                    <a:lstStyle/>
                    <a:p>
                      <a:pPr rtl="1"/>
                      <a:r>
                        <a:rPr lang="he-IL" dirty="0" smtClean="0"/>
                        <a:t>יכול להצריח:</a:t>
                      </a:r>
                      <a:endParaRPr lang="he-IL" dirty="0"/>
                    </a:p>
                  </a:txBody>
                  <a:tcPr/>
                </a:tc>
                <a:tc>
                  <a:txBody>
                    <a:bodyPr/>
                    <a:lstStyle/>
                    <a:p>
                      <a:pPr rtl="1"/>
                      <a:r>
                        <a:rPr lang="he-IL" dirty="0" smtClean="0"/>
                        <a:t>לשני הצדדים</a:t>
                      </a:r>
                    </a:p>
                    <a:p>
                      <a:pPr rtl="1"/>
                      <a:endParaRPr lang="he-IL" dirty="0" smtClean="0"/>
                    </a:p>
                  </a:txBody>
                  <a:tcPr/>
                </a:tc>
                <a:tc>
                  <a:txBody>
                    <a:bodyPr/>
                    <a:lstStyle/>
                    <a:p>
                      <a:pPr rtl="1"/>
                      <a:r>
                        <a:rPr lang="he-IL" dirty="0" smtClean="0"/>
                        <a:t>לאף צד</a:t>
                      </a:r>
                      <a:endParaRPr lang="he-IL" dirty="0"/>
                    </a:p>
                  </a:txBody>
                  <a:tcPr/>
                </a:tc>
                <a:tc>
                  <a:txBody>
                    <a:bodyPr/>
                    <a:lstStyle/>
                    <a:p>
                      <a:pPr rtl="1"/>
                      <a:r>
                        <a:rPr lang="he-IL" dirty="0" smtClean="0"/>
                        <a:t>הצרחה גדולה בלבד</a:t>
                      </a:r>
                      <a:endParaRPr lang="he-IL" dirty="0"/>
                    </a:p>
                  </a:txBody>
                  <a:tcPr/>
                </a:tc>
                <a:tc>
                  <a:txBody>
                    <a:bodyPr/>
                    <a:lstStyle/>
                    <a:p>
                      <a:pPr rtl="1"/>
                      <a:r>
                        <a:rPr lang="he-IL" dirty="0" smtClean="0"/>
                        <a:t>הצרחה קטנה בלבד</a:t>
                      </a:r>
                      <a:endParaRPr lang="he-IL" dirty="0"/>
                    </a:p>
                  </a:txBody>
                  <a:tcPr/>
                </a:tc>
              </a:tr>
              <a:tr h="370840">
                <a:tc>
                  <a:txBody>
                    <a:bodyPr/>
                    <a:lstStyle/>
                    <a:p>
                      <a:pPr rtl="1"/>
                      <a:r>
                        <a:rPr lang="he-IL" dirty="0" smtClean="0"/>
                        <a:t>לשני הצדדים</a:t>
                      </a:r>
                    </a:p>
                    <a:p>
                      <a:pPr rtl="1"/>
                      <a:endParaRPr lang="he-IL" dirty="0"/>
                    </a:p>
                  </a:txBody>
                  <a:tcPr/>
                </a:tc>
                <a:tc>
                  <a:txBody>
                    <a:bodyPr/>
                    <a:lstStyle/>
                    <a:p>
                      <a:pPr rtl="1"/>
                      <a:endParaRPr lang="he-IL" dirty="0"/>
                    </a:p>
                  </a:txBody>
                  <a:tcPr/>
                </a:tc>
                <a:tc>
                  <a:txBody>
                    <a:bodyPr/>
                    <a:lstStyle/>
                    <a:p>
                      <a:pPr rtl="1"/>
                      <a:r>
                        <a:rPr lang="he-IL" dirty="0" smtClean="0"/>
                        <a:t>י</a:t>
                      </a:r>
                      <a:endParaRPr lang="he-IL" dirty="0"/>
                    </a:p>
                  </a:txBody>
                  <a:tcPr/>
                </a:tc>
                <a:tc>
                  <a:txBody>
                    <a:bodyPr/>
                    <a:lstStyle/>
                    <a:p>
                      <a:pPr rtl="1"/>
                      <a:r>
                        <a:rPr lang="he-IL" dirty="0" smtClean="0"/>
                        <a:t>ד</a:t>
                      </a:r>
                      <a:endParaRPr lang="he-IL" dirty="0"/>
                    </a:p>
                  </a:txBody>
                  <a:tcPr/>
                </a:tc>
                <a:tc>
                  <a:txBody>
                    <a:bodyPr/>
                    <a:lstStyle/>
                    <a:p>
                      <a:pPr rtl="1"/>
                      <a:r>
                        <a:rPr lang="he-IL" dirty="0" smtClean="0"/>
                        <a:t>מ</a:t>
                      </a:r>
                      <a:endParaRPr lang="he-IL" dirty="0"/>
                    </a:p>
                  </a:txBody>
                  <a:tcPr/>
                </a:tc>
                <a:tc>
                  <a:txBody>
                    <a:bodyPr/>
                    <a:lstStyle/>
                    <a:p>
                      <a:pPr rtl="1"/>
                      <a:r>
                        <a:rPr lang="he-IL" dirty="0" smtClean="0"/>
                        <a:t>ו</a:t>
                      </a:r>
                      <a:endParaRPr lang="he-IL" dirty="0"/>
                    </a:p>
                  </a:txBody>
                  <a:tcPr/>
                </a:tc>
              </a:tr>
              <a:tr h="370840">
                <a:tc>
                  <a:txBody>
                    <a:bodyPr/>
                    <a:lstStyle/>
                    <a:p>
                      <a:pPr rtl="1"/>
                      <a:r>
                        <a:rPr lang="he-IL" dirty="0" smtClean="0"/>
                        <a:t>לאף צד</a:t>
                      </a:r>
                    </a:p>
                    <a:p>
                      <a:pPr rtl="1"/>
                      <a:endParaRPr lang="he-IL" dirty="0"/>
                    </a:p>
                  </a:txBody>
                  <a:tcPr/>
                </a:tc>
                <a:tc>
                  <a:txBody>
                    <a:bodyPr/>
                    <a:lstStyle/>
                    <a:p>
                      <a:pPr rtl="1"/>
                      <a:endParaRPr lang="he-IL"/>
                    </a:p>
                  </a:txBody>
                  <a:tcPr/>
                </a:tc>
                <a:tc>
                  <a:txBody>
                    <a:bodyPr/>
                    <a:lstStyle/>
                    <a:p>
                      <a:pPr rtl="1"/>
                      <a:r>
                        <a:rPr lang="he-IL" dirty="0" smtClean="0"/>
                        <a:t>ר</a:t>
                      </a:r>
                      <a:endParaRPr lang="he-IL" dirty="0"/>
                    </a:p>
                  </a:txBody>
                  <a:tcPr/>
                </a:tc>
                <a:tc>
                  <a:txBody>
                    <a:bodyPr/>
                    <a:lstStyle/>
                    <a:p>
                      <a:pPr rtl="1"/>
                      <a:r>
                        <a:rPr lang="he-IL" dirty="0" smtClean="0"/>
                        <a:t>פ</a:t>
                      </a:r>
                      <a:endParaRPr lang="he-IL" dirty="0"/>
                    </a:p>
                  </a:txBody>
                  <a:tcPr/>
                </a:tc>
                <a:tc>
                  <a:txBody>
                    <a:bodyPr/>
                    <a:lstStyle/>
                    <a:p>
                      <a:pPr rtl="1"/>
                      <a:r>
                        <a:rPr lang="he-IL" dirty="0" smtClean="0"/>
                        <a:t>ח</a:t>
                      </a:r>
                      <a:endParaRPr lang="he-IL" dirty="0"/>
                    </a:p>
                  </a:txBody>
                  <a:tcPr/>
                </a:tc>
                <a:tc>
                  <a:txBody>
                    <a:bodyPr/>
                    <a:lstStyle/>
                    <a:p>
                      <a:pPr rtl="1"/>
                      <a:r>
                        <a:rPr lang="he-IL" dirty="0" smtClean="0"/>
                        <a:t>כ</a:t>
                      </a:r>
                      <a:endParaRPr lang="he-IL" dirty="0"/>
                    </a:p>
                  </a:txBody>
                  <a:tcPr/>
                </a:tc>
              </a:tr>
              <a:tr h="370840">
                <a:tc>
                  <a:txBody>
                    <a:bodyPr/>
                    <a:lstStyle/>
                    <a:p>
                      <a:pPr rtl="1"/>
                      <a:r>
                        <a:rPr lang="he-IL" dirty="0" smtClean="0"/>
                        <a:t>הצרחה גדולה בלבד</a:t>
                      </a:r>
                      <a:endParaRPr lang="he-IL" dirty="0"/>
                    </a:p>
                  </a:txBody>
                  <a:tcPr/>
                </a:tc>
                <a:tc>
                  <a:txBody>
                    <a:bodyPr/>
                    <a:lstStyle/>
                    <a:p>
                      <a:pPr rtl="1"/>
                      <a:endParaRPr lang="he-IL"/>
                    </a:p>
                  </a:txBody>
                  <a:tcPr/>
                </a:tc>
                <a:tc>
                  <a:txBody>
                    <a:bodyPr/>
                    <a:lstStyle/>
                    <a:p>
                      <a:pPr rtl="1"/>
                      <a:r>
                        <a:rPr lang="he-IL" dirty="0" smtClean="0"/>
                        <a:t>ק</a:t>
                      </a:r>
                      <a:endParaRPr lang="he-IL" dirty="0"/>
                    </a:p>
                  </a:txBody>
                  <a:tcPr/>
                </a:tc>
                <a:tc>
                  <a:txBody>
                    <a:bodyPr/>
                    <a:lstStyle/>
                    <a:p>
                      <a:pPr rtl="1"/>
                      <a:r>
                        <a:rPr lang="he-IL" dirty="0" smtClean="0"/>
                        <a:t>א</a:t>
                      </a:r>
                      <a:endParaRPr lang="he-IL" dirty="0"/>
                    </a:p>
                  </a:txBody>
                  <a:tcPr/>
                </a:tc>
                <a:tc>
                  <a:txBody>
                    <a:bodyPr/>
                    <a:lstStyle/>
                    <a:p>
                      <a:pPr rtl="1"/>
                      <a:r>
                        <a:rPr lang="he-IL" dirty="0" smtClean="0"/>
                        <a:t>ס</a:t>
                      </a:r>
                      <a:endParaRPr lang="he-IL" dirty="0"/>
                    </a:p>
                  </a:txBody>
                  <a:tcPr/>
                </a:tc>
                <a:tc>
                  <a:txBody>
                    <a:bodyPr/>
                    <a:lstStyle/>
                    <a:p>
                      <a:pPr rtl="1"/>
                      <a:r>
                        <a:rPr lang="he-IL" dirty="0" smtClean="0"/>
                        <a:t>נ</a:t>
                      </a:r>
                      <a:endParaRPr lang="he-IL" dirty="0"/>
                    </a:p>
                  </a:txBody>
                  <a:tcPr/>
                </a:tc>
              </a:tr>
              <a:tr h="370840">
                <a:tc>
                  <a:txBody>
                    <a:bodyPr/>
                    <a:lstStyle/>
                    <a:p>
                      <a:pPr rtl="1"/>
                      <a:r>
                        <a:rPr lang="he-IL" dirty="0" smtClean="0"/>
                        <a:t>הצרחה קטנה בלבד</a:t>
                      </a:r>
                      <a:endParaRPr lang="he-IL" dirty="0"/>
                    </a:p>
                  </a:txBody>
                  <a:tcPr/>
                </a:tc>
                <a:tc>
                  <a:txBody>
                    <a:bodyPr/>
                    <a:lstStyle/>
                    <a:p>
                      <a:pPr rtl="1"/>
                      <a:endParaRPr lang="he-IL"/>
                    </a:p>
                  </a:txBody>
                  <a:tcPr/>
                </a:tc>
                <a:tc>
                  <a:txBody>
                    <a:bodyPr/>
                    <a:lstStyle/>
                    <a:p>
                      <a:pPr rtl="1"/>
                      <a:r>
                        <a:rPr lang="he-IL" dirty="0" smtClean="0"/>
                        <a:t>ת</a:t>
                      </a:r>
                      <a:endParaRPr lang="he-IL" dirty="0"/>
                    </a:p>
                  </a:txBody>
                  <a:tcPr/>
                </a:tc>
                <a:tc>
                  <a:txBody>
                    <a:bodyPr/>
                    <a:lstStyle/>
                    <a:p>
                      <a:pPr rtl="1"/>
                      <a:r>
                        <a:rPr lang="he-IL" dirty="0" smtClean="0"/>
                        <a:t>ש</a:t>
                      </a:r>
                      <a:endParaRPr lang="he-IL" dirty="0"/>
                    </a:p>
                  </a:txBody>
                  <a:tcPr/>
                </a:tc>
                <a:tc>
                  <a:txBody>
                    <a:bodyPr/>
                    <a:lstStyle/>
                    <a:p>
                      <a:pPr rtl="1"/>
                      <a:r>
                        <a:rPr lang="he-IL" dirty="0" smtClean="0"/>
                        <a:t>ה</a:t>
                      </a:r>
                      <a:endParaRPr lang="he-IL" dirty="0"/>
                    </a:p>
                  </a:txBody>
                  <a:tcPr/>
                </a:tc>
                <a:tc>
                  <a:txBody>
                    <a:bodyPr/>
                    <a:lstStyle/>
                    <a:p>
                      <a:pPr rtl="1"/>
                      <a:r>
                        <a:rPr lang="he-IL" dirty="0" smtClean="0"/>
                        <a:t>ב</a:t>
                      </a:r>
                      <a:endParaRPr lang="he-IL" dirty="0"/>
                    </a:p>
                  </a:txBody>
                  <a:tcPr/>
                </a:tc>
              </a:tr>
            </a:tbl>
          </a:graphicData>
        </a:graphic>
      </p:graphicFrame>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32656"/>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070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650306"/>
          </a:xfrm>
        </p:spPr>
        <p:txBody>
          <a:bodyPr>
            <a:normAutofit fontScale="90000"/>
          </a:bodyPr>
          <a:lstStyle/>
          <a:p>
            <a:r>
              <a:rPr lang="he-IL" dirty="0" smtClean="0"/>
              <a:t/>
            </a:r>
            <a:br>
              <a:rPr lang="he-IL" dirty="0" smtClean="0"/>
            </a:br>
            <a:r>
              <a:rPr lang="he-IL" dirty="0"/>
              <a:t/>
            </a:r>
            <a:br>
              <a:rPr lang="he-IL" dirty="0"/>
            </a:br>
            <a:r>
              <a:rPr lang="he-IL" dirty="0" smtClean="0"/>
              <a:t>                                  </a:t>
            </a:r>
            <a:r>
              <a:rPr lang="he-IL" sz="3600" dirty="0" smtClean="0"/>
              <a:t>מהן אפשרויות </a:t>
            </a:r>
            <a:r>
              <a:rPr lang="he-IL" sz="3600" dirty="0"/>
              <a:t>ההצרחה?</a:t>
            </a:r>
            <a:r>
              <a:rPr lang="he-IL" sz="3600" dirty="0" smtClean="0"/>
              <a:t/>
            </a:r>
            <a:br>
              <a:rPr lang="he-IL" sz="3600" dirty="0" smtClean="0"/>
            </a:br>
            <a:endParaRPr lang="he-IL" sz="3600"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2193515549"/>
              </p:ext>
            </p:extLst>
          </p:nvPr>
        </p:nvGraphicFramePr>
        <p:xfrm>
          <a:off x="323528" y="2564904"/>
          <a:ext cx="8229600" cy="3571240"/>
        </p:xfrm>
        <a:graphic>
          <a:graphicData uri="http://schemas.openxmlformats.org/drawingml/2006/table">
            <a:tbl>
              <a:tblPr rtl="1" firstRow="1" bandRow="1">
                <a:tableStyleId>{5C22544A-7EE6-4342-B048-85BDC9FD1C3A}</a:tableStyleId>
              </a:tblPr>
              <a:tblGrid>
                <a:gridCol w="1371600"/>
                <a:gridCol w="1371600"/>
                <a:gridCol w="1371600"/>
                <a:gridCol w="1371600"/>
                <a:gridCol w="1371600"/>
                <a:gridCol w="1371600"/>
              </a:tblGrid>
              <a:tr h="370840">
                <a:tc>
                  <a:txBody>
                    <a:bodyPr/>
                    <a:lstStyle/>
                    <a:p>
                      <a:pPr rtl="1"/>
                      <a:r>
                        <a:rPr lang="he-IL" dirty="0" smtClean="0"/>
                        <a:t>לבן</a:t>
                      </a:r>
                      <a:endParaRPr lang="he-IL" dirty="0"/>
                    </a:p>
                  </a:txBody>
                  <a:tcPr/>
                </a:tc>
                <a:tc>
                  <a:txBody>
                    <a:bodyPr/>
                    <a:lstStyle/>
                    <a:p>
                      <a:pPr rtl="1"/>
                      <a:r>
                        <a:rPr lang="he-IL" dirty="0" smtClean="0"/>
                        <a:t>שחור</a:t>
                      </a:r>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tr>
              <a:tr h="370840">
                <a:tc>
                  <a:txBody>
                    <a:bodyPr/>
                    <a:lstStyle/>
                    <a:p>
                      <a:pPr rtl="1"/>
                      <a:r>
                        <a:rPr lang="he-IL" dirty="0" smtClean="0"/>
                        <a:t>יכול להצריח</a:t>
                      </a:r>
                      <a:endParaRPr lang="he-IL" dirty="0"/>
                    </a:p>
                  </a:txBody>
                  <a:tcPr/>
                </a:tc>
                <a:tc>
                  <a:txBody>
                    <a:bodyPr/>
                    <a:lstStyle/>
                    <a:p>
                      <a:pPr rtl="1"/>
                      <a:r>
                        <a:rPr lang="he-IL" dirty="0" smtClean="0"/>
                        <a:t>יכול להצריח:</a:t>
                      </a:r>
                      <a:endParaRPr lang="he-IL" dirty="0"/>
                    </a:p>
                  </a:txBody>
                  <a:tcPr/>
                </a:tc>
                <a:tc>
                  <a:txBody>
                    <a:bodyPr/>
                    <a:lstStyle/>
                    <a:p>
                      <a:pPr rtl="1"/>
                      <a:r>
                        <a:rPr lang="he-IL" dirty="0" smtClean="0"/>
                        <a:t>לשני הצדדים</a:t>
                      </a:r>
                    </a:p>
                    <a:p>
                      <a:pPr rtl="1"/>
                      <a:endParaRPr lang="he-IL" dirty="0" smtClean="0"/>
                    </a:p>
                  </a:txBody>
                  <a:tcPr/>
                </a:tc>
                <a:tc>
                  <a:txBody>
                    <a:bodyPr/>
                    <a:lstStyle/>
                    <a:p>
                      <a:pPr rtl="1"/>
                      <a:r>
                        <a:rPr lang="he-IL" dirty="0" smtClean="0"/>
                        <a:t>לאף צד</a:t>
                      </a:r>
                      <a:endParaRPr lang="he-IL" dirty="0"/>
                    </a:p>
                  </a:txBody>
                  <a:tcPr/>
                </a:tc>
                <a:tc>
                  <a:txBody>
                    <a:bodyPr/>
                    <a:lstStyle/>
                    <a:p>
                      <a:pPr rtl="1"/>
                      <a:r>
                        <a:rPr lang="he-IL" dirty="0" smtClean="0"/>
                        <a:t>הצרחה גדולה בלבד</a:t>
                      </a:r>
                      <a:endParaRPr lang="he-IL" dirty="0"/>
                    </a:p>
                  </a:txBody>
                  <a:tcPr/>
                </a:tc>
                <a:tc>
                  <a:txBody>
                    <a:bodyPr/>
                    <a:lstStyle/>
                    <a:p>
                      <a:pPr rtl="1"/>
                      <a:r>
                        <a:rPr lang="he-IL" dirty="0" smtClean="0"/>
                        <a:t>הצרחה קטנה בלבד</a:t>
                      </a:r>
                      <a:endParaRPr lang="he-IL" dirty="0"/>
                    </a:p>
                  </a:txBody>
                  <a:tcPr/>
                </a:tc>
              </a:tr>
              <a:tr h="370840">
                <a:tc>
                  <a:txBody>
                    <a:bodyPr/>
                    <a:lstStyle/>
                    <a:p>
                      <a:pPr rtl="1"/>
                      <a:r>
                        <a:rPr lang="he-IL" dirty="0" smtClean="0"/>
                        <a:t>לשני הצדדים</a:t>
                      </a:r>
                    </a:p>
                    <a:p>
                      <a:pPr rtl="1"/>
                      <a:endParaRPr lang="he-IL" dirty="0"/>
                    </a:p>
                  </a:txBody>
                  <a:tcPr/>
                </a:tc>
                <a:tc>
                  <a:txBody>
                    <a:bodyPr/>
                    <a:lstStyle/>
                    <a:p>
                      <a:pPr rtl="1"/>
                      <a:endParaRPr lang="he-IL" dirty="0"/>
                    </a:p>
                  </a:txBody>
                  <a:tcPr/>
                </a:tc>
                <a:tc>
                  <a:txBody>
                    <a:bodyPr/>
                    <a:lstStyle/>
                    <a:p>
                      <a:pPr rtl="1"/>
                      <a:r>
                        <a:rPr lang="he-IL" dirty="0" smtClean="0"/>
                        <a:t>ר</a:t>
                      </a:r>
                      <a:endParaRPr lang="he-IL" dirty="0"/>
                    </a:p>
                  </a:txBody>
                  <a:tcPr/>
                </a:tc>
                <a:tc>
                  <a:txBody>
                    <a:bodyPr/>
                    <a:lstStyle/>
                    <a:p>
                      <a:pPr rtl="1"/>
                      <a:r>
                        <a:rPr lang="he-IL" dirty="0" smtClean="0"/>
                        <a:t>פ</a:t>
                      </a:r>
                      <a:endParaRPr lang="he-IL" dirty="0"/>
                    </a:p>
                  </a:txBody>
                  <a:tcPr/>
                </a:tc>
                <a:tc>
                  <a:txBody>
                    <a:bodyPr/>
                    <a:lstStyle/>
                    <a:p>
                      <a:pPr rtl="1"/>
                      <a:r>
                        <a:rPr lang="he-IL" dirty="0" smtClean="0"/>
                        <a:t>ת</a:t>
                      </a:r>
                      <a:endParaRPr lang="he-IL" dirty="0"/>
                    </a:p>
                  </a:txBody>
                  <a:tcPr/>
                </a:tc>
                <a:tc>
                  <a:txBody>
                    <a:bodyPr/>
                    <a:lstStyle/>
                    <a:p>
                      <a:pPr rtl="1"/>
                      <a:r>
                        <a:rPr lang="he-IL" dirty="0" smtClean="0"/>
                        <a:t>י</a:t>
                      </a:r>
                      <a:endParaRPr lang="he-IL" dirty="0"/>
                    </a:p>
                  </a:txBody>
                  <a:tcPr/>
                </a:tc>
              </a:tr>
              <a:tr h="370840">
                <a:tc>
                  <a:txBody>
                    <a:bodyPr/>
                    <a:lstStyle/>
                    <a:p>
                      <a:pPr rtl="1"/>
                      <a:r>
                        <a:rPr lang="he-IL" dirty="0" smtClean="0"/>
                        <a:t>לאף צד</a:t>
                      </a:r>
                    </a:p>
                    <a:p>
                      <a:pPr rtl="1"/>
                      <a:endParaRPr lang="he-IL" dirty="0"/>
                    </a:p>
                  </a:txBody>
                  <a:tcPr/>
                </a:tc>
                <a:tc>
                  <a:txBody>
                    <a:bodyPr/>
                    <a:lstStyle/>
                    <a:p>
                      <a:pPr rtl="1"/>
                      <a:endParaRPr lang="he-IL" dirty="0"/>
                    </a:p>
                  </a:txBody>
                  <a:tcPr/>
                </a:tc>
                <a:tc>
                  <a:txBody>
                    <a:bodyPr/>
                    <a:lstStyle/>
                    <a:p>
                      <a:pPr rtl="1"/>
                      <a:r>
                        <a:rPr lang="he-IL" dirty="0" smtClean="0"/>
                        <a:t>צ</a:t>
                      </a:r>
                      <a:endParaRPr lang="he-IL" dirty="0"/>
                    </a:p>
                  </a:txBody>
                  <a:tcPr/>
                </a:tc>
                <a:tc>
                  <a:txBody>
                    <a:bodyPr/>
                    <a:lstStyle/>
                    <a:p>
                      <a:pPr rtl="1"/>
                      <a:r>
                        <a:rPr lang="he-IL" dirty="0" smtClean="0"/>
                        <a:t>ט</a:t>
                      </a:r>
                      <a:endParaRPr lang="he-IL" dirty="0"/>
                    </a:p>
                  </a:txBody>
                  <a:tcPr/>
                </a:tc>
                <a:tc>
                  <a:txBody>
                    <a:bodyPr/>
                    <a:lstStyle/>
                    <a:p>
                      <a:pPr rtl="1"/>
                      <a:r>
                        <a:rPr lang="he-IL" dirty="0" smtClean="0"/>
                        <a:t>ו</a:t>
                      </a:r>
                      <a:endParaRPr lang="he-IL" dirty="0"/>
                    </a:p>
                  </a:txBody>
                  <a:tcPr/>
                </a:tc>
                <a:tc>
                  <a:txBody>
                    <a:bodyPr/>
                    <a:lstStyle/>
                    <a:p>
                      <a:pPr rtl="1"/>
                      <a:r>
                        <a:rPr lang="he-IL" dirty="0" smtClean="0"/>
                        <a:t>ש</a:t>
                      </a:r>
                      <a:endParaRPr lang="he-IL" dirty="0"/>
                    </a:p>
                  </a:txBody>
                  <a:tcPr/>
                </a:tc>
              </a:tr>
              <a:tr h="370840">
                <a:tc>
                  <a:txBody>
                    <a:bodyPr/>
                    <a:lstStyle/>
                    <a:p>
                      <a:pPr rtl="1"/>
                      <a:r>
                        <a:rPr lang="he-IL" dirty="0" smtClean="0"/>
                        <a:t>הצרחה גדולה בלבד</a:t>
                      </a:r>
                      <a:endParaRPr lang="he-IL" dirty="0"/>
                    </a:p>
                  </a:txBody>
                  <a:tcPr/>
                </a:tc>
                <a:tc>
                  <a:txBody>
                    <a:bodyPr/>
                    <a:lstStyle/>
                    <a:p>
                      <a:pPr rtl="1"/>
                      <a:endParaRPr lang="he-IL"/>
                    </a:p>
                  </a:txBody>
                  <a:tcPr/>
                </a:tc>
                <a:tc>
                  <a:txBody>
                    <a:bodyPr/>
                    <a:lstStyle/>
                    <a:p>
                      <a:pPr rtl="1"/>
                      <a:r>
                        <a:rPr lang="he-IL" dirty="0" smtClean="0"/>
                        <a:t>ח</a:t>
                      </a:r>
                      <a:endParaRPr lang="he-IL" dirty="0"/>
                    </a:p>
                  </a:txBody>
                  <a:tcPr/>
                </a:tc>
                <a:tc>
                  <a:txBody>
                    <a:bodyPr/>
                    <a:lstStyle/>
                    <a:p>
                      <a:pPr rtl="1"/>
                      <a:r>
                        <a:rPr lang="he-IL" dirty="0" smtClean="0"/>
                        <a:t>ה</a:t>
                      </a:r>
                      <a:endParaRPr lang="he-IL" dirty="0"/>
                    </a:p>
                  </a:txBody>
                  <a:tcPr/>
                </a:tc>
                <a:tc>
                  <a:txBody>
                    <a:bodyPr/>
                    <a:lstStyle/>
                    <a:p>
                      <a:pPr rtl="1"/>
                      <a:r>
                        <a:rPr lang="he-IL" dirty="0" smtClean="0"/>
                        <a:t>ג</a:t>
                      </a:r>
                      <a:endParaRPr lang="he-IL" dirty="0"/>
                    </a:p>
                  </a:txBody>
                  <a:tcPr/>
                </a:tc>
                <a:tc>
                  <a:txBody>
                    <a:bodyPr/>
                    <a:lstStyle/>
                    <a:p>
                      <a:pPr rtl="1"/>
                      <a:r>
                        <a:rPr lang="he-IL" dirty="0" smtClean="0"/>
                        <a:t>ק</a:t>
                      </a:r>
                      <a:endParaRPr lang="he-IL" dirty="0"/>
                    </a:p>
                  </a:txBody>
                  <a:tcPr/>
                </a:tc>
              </a:tr>
              <a:tr h="370840">
                <a:tc>
                  <a:txBody>
                    <a:bodyPr/>
                    <a:lstStyle/>
                    <a:p>
                      <a:pPr rtl="1"/>
                      <a:r>
                        <a:rPr lang="he-IL" dirty="0" smtClean="0"/>
                        <a:t>הצרחה קטנה בלבד</a:t>
                      </a:r>
                      <a:endParaRPr lang="he-IL" dirty="0"/>
                    </a:p>
                  </a:txBody>
                  <a:tcPr/>
                </a:tc>
                <a:tc>
                  <a:txBody>
                    <a:bodyPr/>
                    <a:lstStyle/>
                    <a:p>
                      <a:pPr rtl="1"/>
                      <a:endParaRPr lang="he-IL"/>
                    </a:p>
                  </a:txBody>
                  <a:tcPr/>
                </a:tc>
                <a:tc>
                  <a:txBody>
                    <a:bodyPr/>
                    <a:lstStyle/>
                    <a:p>
                      <a:pPr rtl="1"/>
                      <a:r>
                        <a:rPr lang="he-IL" dirty="0" smtClean="0"/>
                        <a:t>א</a:t>
                      </a:r>
                      <a:endParaRPr lang="he-IL" dirty="0"/>
                    </a:p>
                  </a:txBody>
                  <a:tcPr/>
                </a:tc>
                <a:tc>
                  <a:txBody>
                    <a:bodyPr/>
                    <a:lstStyle/>
                    <a:p>
                      <a:pPr rtl="1"/>
                      <a:r>
                        <a:rPr lang="he-IL" dirty="0" smtClean="0"/>
                        <a:t>ר</a:t>
                      </a:r>
                      <a:endParaRPr lang="he-IL" dirty="0"/>
                    </a:p>
                  </a:txBody>
                  <a:tcPr/>
                </a:tc>
                <a:tc>
                  <a:txBody>
                    <a:bodyPr/>
                    <a:lstStyle/>
                    <a:p>
                      <a:pPr rtl="1"/>
                      <a:r>
                        <a:rPr lang="he-IL" dirty="0" smtClean="0"/>
                        <a:t>ז</a:t>
                      </a:r>
                      <a:endParaRPr lang="he-IL" dirty="0"/>
                    </a:p>
                  </a:txBody>
                  <a:tcPr/>
                </a:tc>
                <a:tc>
                  <a:txBody>
                    <a:bodyPr/>
                    <a:lstStyle/>
                    <a:p>
                      <a:pPr rtl="1"/>
                      <a:r>
                        <a:rPr lang="he-IL" dirty="0" smtClean="0"/>
                        <a:t>ל</a:t>
                      </a:r>
                      <a:endParaRPr lang="he-IL" dirty="0"/>
                    </a:p>
                  </a:txBody>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608" y="116632"/>
            <a:ext cx="2446759" cy="244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6708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חידון - זהה את הכלי!</a:t>
            </a:r>
            <a:endParaRPr lang="he-IL"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708" y="1556792"/>
            <a:ext cx="817215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6565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תשובון - זהה את הכלי!</a:t>
            </a:r>
            <a:endParaRPr lang="he-IL" dirty="0"/>
          </a:p>
        </p:txBody>
      </p:sp>
      <p:sp>
        <p:nvSpPr>
          <p:cNvPr id="3" name="מציין מיקום תוכן 2"/>
          <p:cNvSpPr>
            <a:spLocks noGrp="1"/>
          </p:cNvSpPr>
          <p:nvPr>
            <p:ph idx="1"/>
          </p:nvPr>
        </p:nvSpPr>
        <p:spPr/>
        <p:txBody>
          <a:bodyPr/>
          <a:lstStyle/>
          <a:p>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66" y="1700808"/>
            <a:ext cx="773809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2539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פרק </a:t>
            </a:r>
            <a:r>
              <a:rPr lang="he-IL" dirty="0" err="1" smtClean="0"/>
              <a:t>יב</a:t>
            </a:r>
            <a:r>
              <a:rPr lang="he-IL" dirty="0" smtClean="0"/>
              <a:t/>
            </a:r>
            <a:br>
              <a:rPr lang="he-IL" dirty="0" smtClean="0"/>
            </a:br>
            <a:r>
              <a:rPr lang="he-IL" dirty="0" smtClean="0"/>
              <a:t>דרך הילוכו</a:t>
            </a:r>
            <a:endParaRPr lang="he-IL" dirty="0"/>
          </a:p>
        </p:txBody>
      </p:sp>
      <p:sp>
        <p:nvSpPr>
          <p:cNvPr id="3" name="מציין מיקום תוכן 2"/>
          <p:cNvSpPr>
            <a:spLocks noGrp="1"/>
          </p:cNvSpPr>
          <p:nvPr>
            <p:ph idx="1"/>
          </p:nvPr>
        </p:nvSpPr>
        <p:spPr/>
        <p:txBody>
          <a:bodyPr>
            <a:normAutofit/>
          </a:bodyPr>
          <a:lstStyle/>
          <a:p>
            <a:r>
              <a:rPr lang="he-IL" dirty="0"/>
              <a:t>חוק דרך הילוכו מתיר לרגלי העומד בצד רגלי יריב שזה עתה הלך שתי משבצות, להכותו במהלך הבא בלבד, כאילו הלך רק משבצת אחת</a:t>
            </a:r>
            <a:r>
              <a:rPr lang="he-IL" dirty="0" smtClean="0"/>
              <a:t>.</a:t>
            </a:r>
          </a:p>
          <a:p>
            <a:r>
              <a:rPr lang="he-IL" sz="2600" dirty="0" err="1"/>
              <a:t>צ'רניאק</a:t>
            </a:r>
            <a:r>
              <a:rPr lang="he-IL" sz="2600" dirty="0"/>
              <a:t> סיפר בספר השחמט שלו, כי רב האמן הדגול </a:t>
            </a:r>
            <a:r>
              <a:rPr lang="he-IL" sz="2600" dirty="0" err="1"/>
              <a:t>ניידורף</a:t>
            </a:r>
            <a:r>
              <a:rPr lang="he-IL" sz="2600" dirty="0"/>
              <a:t> ערך פעם משחק סימולטני בעיירה נידחת בפטגוניה, והזדמן לו להכות לאחד מיריביו רגלי בדרך הילוכו. הלה הגיב: 'אמנם אנחנו שחקנים קטנים ואתה גדול, אולם אם אתה סבור שתוכל לנצח בדרכים נלוזות, הרי שטעות בידך'. התברר כי איש בעיירה לא הכיר את החוק.</a:t>
            </a:r>
            <a:endParaRPr lang="en-US" sz="2600" dirty="0"/>
          </a:p>
          <a:p>
            <a:endParaRPr lang="he-IL" dirty="0"/>
          </a:p>
        </p:txBody>
      </p:sp>
    </p:spTree>
    <p:extLst>
      <p:ext uri="{BB962C8B-B14F-4D97-AF65-F5344CB8AC3E}">
        <p14:creationId xmlns:p14="http://schemas.microsoft.com/office/powerpoint/2010/main" val="24950672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שלבי הכאה דרך הילוכו:</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19" y="1628800"/>
            <a:ext cx="5256255" cy="4292609"/>
          </a:xfrm>
        </p:spPr>
      </p:pic>
    </p:spTree>
    <p:extLst>
      <p:ext uri="{BB962C8B-B14F-4D97-AF65-F5344CB8AC3E}">
        <p14:creationId xmlns:p14="http://schemas.microsoft.com/office/powerpoint/2010/main" val="39382438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עקרונות:</a:t>
            </a:r>
            <a:endParaRPr lang="he-IL" dirty="0"/>
          </a:p>
        </p:txBody>
      </p:sp>
      <p:sp>
        <p:nvSpPr>
          <p:cNvPr id="3" name="מציין מיקום תוכן 2"/>
          <p:cNvSpPr>
            <a:spLocks noGrp="1"/>
          </p:cNvSpPr>
          <p:nvPr>
            <p:ph idx="1"/>
          </p:nvPr>
        </p:nvSpPr>
        <p:spPr/>
        <p:txBody>
          <a:bodyPr/>
          <a:lstStyle/>
          <a:p>
            <a:r>
              <a:rPr lang="he-IL" dirty="0" smtClean="0"/>
              <a:t>רק רגלי רשאי להכות 'דרך הילוכו'.</a:t>
            </a:r>
          </a:p>
          <a:p>
            <a:r>
              <a:rPr lang="he-IL" dirty="0" smtClean="0"/>
              <a:t>ניתן להכות רק רגלי!</a:t>
            </a:r>
          </a:p>
          <a:p>
            <a:r>
              <a:rPr lang="he-IL" dirty="0" smtClean="0"/>
              <a:t>ההכאה יכולה להתבצע רק מהלך לאחר שרגלי דילג שתי ערוגות. לאחר מכן הזכות להכאה זו נמחקת.</a:t>
            </a:r>
          </a:p>
          <a:p>
            <a:r>
              <a:rPr lang="he-IL" dirty="0" smtClean="0"/>
              <a:t>זהו חוק מבלבל וכדאי לתרגל אותו.</a:t>
            </a:r>
            <a:endParaRPr lang="he-IL" dirty="0"/>
          </a:p>
        </p:txBody>
      </p:sp>
    </p:spTree>
    <p:extLst>
      <p:ext uri="{BB962C8B-B14F-4D97-AF65-F5344CB8AC3E}">
        <p14:creationId xmlns:p14="http://schemas.microsoft.com/office/powerpoint/2010/main" val="34651303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בעמוד הבא הלבן נסע בחייל המרכזי שתי ערוגות זה עתה.</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106" y="2132174"/>
            <a:ext cx="6606254" cy="3529074"/>
          </a:xfrm>
        </p:spPr>
      </p:pic>
    </p:spTree>
    <p:extLst>
      <p:ext uri="{BB962C8B-B14F-4D97-AF65-F5344CB8AC3E}">
        <p14:creationId xmlns:p14="http://schemas.microsoft.com/office/powerpoint/2010/main" val="36901135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786210"/>
          </a:xfrm>
        </p:spPr>
        <p:txBody>
          <a:bodyPr>
            <a:normAutofit fontScale="90000"/>
          </a:bodyPr>
          <a:lstStyle/>
          <a:p>
            <a:r>
              <a:rPr lang="he-IL" dirty="0"/>
              <a:t>האם רשאי השחור להכות חייל זה בדרך הילוכו?</a:t>
            </a:r>
            <a:r>
              <a:rPr lang="en-US" dirty="0"/>
              <a:t/>
            </a:r>
            <a:br>
              <a:rPr lang="en-US" dirty="0"/>
            </a:br>
            <a:r>
              <a:rPr lang="he-IL" sz="2700" dirty="0"/>
              <a:t>הער באיזה מצב (1) הוא יכול להכות, אך אין הדבר  כדאי לו</a:t>
            </a:r>
            <a:r>
              <a:rPr lang="he-IL" dirty="0"/>
              <a:t>.</a:t>
            </a:r>
            <a:endParaRPr lang="he-IL"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031" y="2132856"/>
            <a:ext cx="821791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8590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תשובות</a:t>
            </a:r>
            <a:endParaRPr lang="he-IL"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637" y="1412776"/>
            <a:ext cx="8093659"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74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3010346"/>
          </a:xfrm>
        </p:spPr>
        <p:txBody>
          <a:bodyPr>
            <a:normAutofit/>
          </a:bodyPr>
          <a:lstStyle/>
          <a:p>
            <a:r>
              <a:rPr lang="he-IL" dirty="0" smtClean="0"/>
              <a:t>והתשובה הנכונה היא: ג!</a:t>
            </a:r>
            <a:br>
              <a:rPr lang="he-IL" dirty="0" smtClean="0"/>
            </a:br>
            <a:r>
              <a:rPr lang="he-IL" dirty="0" smtClean="0"/>
              <a:t>אין שחמט ללא מלך. כשהשח =מלך בפרסית,  מת, (מט) </a:t>
            </a:r>
            <a:br>
              <a:rPr lang="he-IL" dirty="0" smtClean="0"/>
            </a:br>
            <a:r>
              <a:rPr lang="he-IL" dirty="0" smtClean="0"/>
              <a:t>- המשחק הסתיים. </a:t>
            </a:r>
            <a:endParaRPr lang="he-IL" dirty="0"/>
          </a:p>
        </p:txBody>
      </p:sp>
      <p:pic>
        <p:nvPicPr>
          <p:cNvPr id="6146" name="Picture 2" descr="תוצאת תמונה עבור מל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556" y="3356992"/>
            <a:ext cx="151447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תוצאת תמונה עבור מל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501008"/>
            <a:ext cx="151447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תוצאת תמונה עבור מל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459223"/>
            <a:ext cx="151447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8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לכל צד יש מלך בתחילת המשחק.</a:t>
            </a:r>
            <a:br>
              <a:rPr lang="he-IL" dirty="0" smtClean="0"/>
            </a:br>
            <a:r>
              <a:rPr lang="he-IL" dirty="0" smtClean="0"/>
              <a:t>הנה הם לפניכם:</a:t>
            </a:r>
            <a:endParaRPr lang="he-I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87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88640"/>
            <a:ext cx="8229600" cy="3384376"/>
          </a:xfrm>
        </p:spPr>
        <p:txBody>
          <a:bodyPr>
            <a:normAutofit/>
          </a:bodyPr>
          <a:lstStyle/>
          <a:p>
            <a:r>
              <a:rPr lang="he-IL" sz="2800" dirty="0" smtClean="0"/>
              <a:t>המלך רשאי לצעוד ערוגה אחת בכל כיוון, גם באלכסון.</a:t>
            </a:r>
            <a:br>
              <a:rPr lang="he-IL" sz="2800" dirty="0" smtClean="0"/>
            </a:br>
            <a:r>
              <a:rPr lang="he-IL" sz="2800" dirty="0" smtClean="0"/>
              <a:t>אבל אף כלי אינו יכול ללכת לערוגה (= משבצת), אם היא תפוסה על ידי כלי  שלו, כמו כאן:</a:t>
            </a:r>
            <a:br>
              <a:rPr lang="he-IL" sz="2800" dirty="0" smtClean="0"/>
            </a:br>
            <a:r>
              <a:rPr lang="he-IL" dirty="0" smtClean="0"/>
              <a:t/>
            </a:r>
            <a:br>
              <a:rPr lang="he-IL" dirty="0" smtClean="0"/>
            </a:br>
            <a:endParaRPr lang="he-I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276872"/>
            <a:ext cx="316230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61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dirty="0" smtClean="0"/>
              <a:t>לא הבנתי.</a:t>
            </a:r>
            <a:endParaRPr lang="he-IL" sz="2800"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p:pic>
      <p:sp>
        <p:nvSpPr>
          <p:cNvPr id="4" name="מציין מיקום טקסט 3"/>
          <p:cNvSpPr>
            <a:spLocks noGrp="1"/>
          </p:cNvSpPr>
          <p:nvPr>
            <p:ph type="body" sz="half" idx="2"/>
          </p:nvPr>
        </p:nvSpPr>
        <p:spPr/>
        <p:txBody>
          <a:bodyPr>
            <a:normAutofit/>
          </a:bodyPr>
          <a:lstStyle/>
          <a:p>
            <a:r>
              <a:rPr lang="he-IL" sz="3200" dirty="0" smtClean="0"/>
              <a:t>מהם כל הכלים האלה!?</a:t>
            </a:r>
            <a:endParaRPr lang="he-IL" sz="3200" dirty="0"/>
          </a:p>
        </p:txBody>
      </p:sp>
    </p:spTree>
    <p:extLst>
      <p:ext uri="{BB962C8B-B14F-4D97-AF65-F5344CB8AC3E}">
        <p14:creationId xmlns:p14="http://schemas.microsoft.com/office/powerpoint/2010/main" val="41461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7" name="מציין מיקום של תמונה 6"/>
          <p:cNvPicPr>
            <a:picLocks noGrp="1" noChangeAspect="1"/>
          </p:cNvPicPr>
          <p:nvPr>
            <p:ph type="pic" idx="1"/>
          </p:nvPr>
        </p:nvPicPr>
        <p:blipFill>
          <a:blip r:embed="rId2">
            <a:extLst>
              <a:ext uri="{28A0092B-C50C-407E-A947-70E740481C1C}">
                <a14:useLocalDpi xmlns:a14="http://schemas.microsoft.com/office/drawing/2010/main" val="0"/>
              </a:ext>
            </a:extLst>
          </a:blip>
          <a:srcRect t="1447" b="1447"/>
          <a:stretch>
            <a:fillRect/>
          </a:stretch>
        </p:blipFill>
        <p:spPr>
          <a:xfrm>
            <a:off x="1792288" y="333375"/>
            <a:ext cx="5486400" cy="5327650"/>
          </a:xfrm>
        </p:spPr>
      </p:pic>
      <p:sp>
        <p:nvSpPr>
          <p:cNvPr id="4" name="מציין מיקום טקסט 3"/>
          <p:cNvSpPr>
            <a:spLocks noGrp="1"/>
          </p:cNvSpPr>
          <p:nvPr>
            <p:ph type="body" sz="half" idx="2"/>
          </p:nvPr>
        </p:nvSpPr>
        <p:spPr>
          <a:xfrm>
            <a:off x="1792288" y="5661248"/>
            <a:ext cx="5486400" cy="864096"/>
          </a:xfrm>
        </p:spPr>
        <p:txBody>
          <a:bodyPr>
            <a:normAutofit fontScale="92500" lnSpcReduction="20000"/>
          </a:bodyPr>
          <a:lstStyle/>
          <a:p>
            <a:r>
              <a:rPr lang="he-IL" sz="2800" dirty="0" smtClean="0"/>
              <a:t>לא יודע! עוד לא למדנו! </a:t>
            </a:r>
          </a:p>
          <a:p>
            <a:r>
              <a:rPr lang="he-IL" sz="2800" dirty="0"/>
              <a:t> </a:t>
            </a:r>
            <a:r>
              <a:rPr lang="he-IL" sz="2800" dirty="0" smtClean="0"/>
              <a:t>                                נלמד בהמשך...</a:t>
            </a:r>
            <a:endParaRPr lang="he-IL" sz="2800" dirty="0"/>
          </a:p>
        </p:txBody>
      </p:sp>
    </p:spTree>
    <p:extLst>
      <p:ext uri="{BB962C8B-B14F-4D97-AF65-F5344CB8AC3E}">
        <p14:creationId xmlns:p14="http://schemas.microsoft.com/office/powerpoint/2010/main" val="80045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6" name="מציין מיקום של תמונה 5"/>
          <p:cNvPicPr>
            <a:picLocks noGrp="1" noChangeAspect="1"/>
          </p:cNvPicPr>
          <p:nvPr>
            <p:ph type="pic" idx="1"/>
          </p:nvPr>
        </p:nvPicPr>
        <p:blipFill>
          <a:blip r:embed="rId2">
            <a:extLst>
              <a:ext uri="{28A0092B-C50C-407E-A947-70E740481C1C}">
                <a14:useLocalDpi xmlns:a14="http://schemas.microsoft.com/office/drawing/2010/main" val="0"/>
              </a:ext>
            </a:extLst>
          </a:blip>
          <a:srcRect t="2749" b="2749"/>
          <a:stretch>
            <a:fillRect/>
          </a:stretch>
        </p:blipFill>
        <p:spPr>
          <a:xfrm>
            <a:off x="1792288" y="260350"/>
            <a:ext cx="5486400" cy="5184775"/>
          </a:xfrm>
        </p:spPr>
      </p:pic>
      <p:sp>
        <p:nvSpPr>
          <p:cNvPr id="4" name="מציין מיקום טקסט 3"/>
          <p:cNvSpPr>
            <a:spLocks noGrp="1"/>
          </p:cNvSpPr>
          <p:nvPr>
            <p:ph type="body" sz="half" idx="2"/>
          </p:nvPr>
        </p:nvSpPr>
        <p:spPr/>
        <p:txBody>
          <a:bodyPr>
            <a:noAutofit/>
          </a:bodyPr>
          <a:lstStyle/>
          <a:p>
            <a:r>
              <a:rPr lang="he-IL" sz="2400" dirty="0" smtClean="0"/>
              <a:t>למלך גם אסור ללכת לערוגה אם היא </a:t>
            </a:r>
          </a:p>
          <a:p>
            <a:r>
              <a:rPr lang="he-IL" sz="2400" dirty="0" smtClean="0"/>
              <a:t>מאוימת בידי היריב.</a:t>
            </a:r>
            <a:endParaRPr lang="he-IL" sz="2400" dirty="0"/>
          </a:p>
        </p:txBody>
      </p:sp>
    </p:spTree>
    <p:extLst>
      <p:ext uri="{BB962C8B-B14F-4D97-AF65-F5344CB8AC3E}">
        <p14:creationId xmlns:p14="http://schemas.microsoft.com/office/powerpoint/2010/main" val="50642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רגע.</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p:pic>
      <p:sp>
        <p:nvSpPr>
          <p:cNvPr id="4" name="מציין מיקום טקסט 3"/>
          <p:cNvSpPr>
            <a:spLocks noGrp="1"/>
          </p:cNvSpPr>
          <p:nvPr>
            <p:ph type="body" sz="half" idx="2"/>
          </p:nvPr>
        </p:nvSpPr>
        <p:spPr/>
        <p:txBody>
          <a:bodyPr>
            <a:normAutofit/>
          </a:bodyPr>
          <a:lstStyle/>
          <a:p>
            <a:r>
              <a:rPr lang="he-IL" sz="3200" dirty="0" smtClean="0"/>
              <a:t>מה זו ערוגה מאוימת!?</a:t>
            </a:r>
            <a:endParaRPr lang="he-IL" sz="3200" dirty="0"/>
          </a:p>
        </p:txBody>
      </p:sp>
    </p:spTree>
    <p:extLst>
      <p:ext uri="{BB962C8B-B14F-4D97-AF65-F5344CB8AC3E}">
        <p14:creationId xmlns:p14="http://schemas.microsoft.com/office/powerpoint/2010/main" val="83054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074242"/>
          </a:xfrm>
        </p:spPr>
        <p:txBody>
          <a:bodyPr>
            <a:normAutofit fontScale="90000"/>
          </a:bodyPr>
          <a:lstStyle/>
          <a:p>
            <a:r>
              <a:rPr lang="he-IL" dirty="0" smtClean="0"/>
              <a:t>משחק השחמט הוא משחק תחרותי בין שני יריבים, המתנהל על לוח שכולל 64 משבצות בשחור- לבן</a:t>
            </a:r>
            <a:endParaRPr lang="he-IL" dirty="0"/>
          </a:p>
        </p:txBody>
      </p:sp>
      <p:pic>
        <p:nvPicPr>
          <p:cNvPr id="3" name="תמונה 2"/>
          <p:cNvPicPr/>
          <p:nvPr/>
        </p:nvPicPr>
        <p:blipFill>
          <a:blip r:embed="rId2"/>
          <a:stretch>
            <a:fillRect/>
          </a:stretch>
        </p:blipFill>
        <p:spPr>
          <a:xfrm>
            <a:off x="3672204" y="2529204"/>
            <a:ext cx="3636099" cy="3276059"/>
          </a:xfrm>
          <a:prstGeom prst="rect">
            <a:avLst/>
          </a:prstGeom>
        </p:spPr>
      </p:pic>
    </p:spTree>
    <p:extLst>
      <p:ext uri="{BB962C8B-B14F-4D97-AF65-F5344CB8AC3E}">
        <p14:creationId xmlns:p14="http://schemas.microsoft.com/office/powerpoint/2010/main" val="44730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7" name="מציין מיקום של תמונה 6"/>
          <p:cNvPicPr>
            <a:picLocks noGrp="1" noChangeAspect="1"/>
          </p:cNvPicPr>
          <p:nvPr>
            <p:ph type="pic" idx="1"/>
          </p:nvPr>
        </p:nvPicPr>
        <p:blipFill>
          <a:blip r:embed="rId2">
            <a:extLst>
              <a:ext uri="{28A0092B-C50C-407E-A947-70E740481C1C}">
                <a14:useLocalDpi xmlns:a14="http://schemas.microsoft.com/office/drawing/2010/main" val="0"/>
              </a:ext>
            </a:extLst>
          </a:blip>
          <a:srcRect t="1447" b="1447"/>
          <a:stretch>
            <a:fillRect/>
          </a:stretch>
        </p:blipFill>
        <p:spPr>
          <a:xfrm>
            <a:off x="1792288" y="333375"/>
            <a:ext cx="5486400" cy="5327650"/>
          </a:xfrm>
        </p:spPr>
      </p:pic>
      <p:sp>
        <p:nvSpPr>
          <p:cNvPr id="4" name="מציין מיקום טקסט 3"/>
          <p:cNvSpPr>
            <a:spLocks noGrp="1"/>
          </p:cNvSpPr>
          <p:nvPr>
            <p:ph type="body" sz="half" idx="2"/>
          </p:nvPr>
        </p:nvSpPr>
        <p:spPr>
          <a:xfrm>
            <a:off x="1792288" y="5661248"/>
            <a:ext cx="5486400" cy="864096"/>
          </a:xfrm>
        </p:spPr>
        <p:txBody>
          <a:bodyPr>
            <a:normAutofit fontScale="92500" lnSpcReduction="20000"/>
          </a:bodyPr>
          <a:lstStyle/>
          <a:p>
            <a:r>
              <a:rPr lang="he-IL" sz="2800" dirty="0" smtClean="0"/>
              <a:t>משבצת שכלי יריב יכול ללכת אליה. </a:t>
            </a:r>
          </a:p>
          <a:p>
            <a:r>
              <a:rPr lang="he-IL" sz="2800" dirty="0" smtClean="0"/>
              <a:t>עוד נלמד...</a:t>
            </a:r>
            <a:endParaRPr lang="he-IL" sz="2800" dirty="0"/>
          </a:p>
        </p:txBody>
      </p:sp>
    </p:spTree>
    <p:extLst>
      <p:ext uri="{BB962C8B-B14F-4D97-AF65-F5344CB8AC3E}">
        <p14:creationId xmlns:p14="http://schemas.microsoft.com/office/powerpoint/2010/main" val="111282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לתפוש את המלוכה.</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l="5636" r="5636"/>
          <a:stretch>
            <a:fillRect/>
          </a:stretch>
        </p:blipFill>
        <p:spPr/>
      </p:pic>
      <p:sp>
        <p:nvSpPr>
          <p:cNvPr id="4" name="מציין מיקום טקסט 3"/>
          <p:cNvSpPr>
            <a:spLocks noGrp="1"/>
          </p:cNvSpPr>
          <p:nvPr>
            <p:ph type="body" sz="half" idx="2"/>
          </p:nvPr>
        </p:nvSpPr>
        <p:spPr/>
        <p:txBody>
          <a:bodyPr>
            <a:noAutofit/>
          </a:bodyPr>
          <a:lstStyle/>
          <a:p>
            <a:r>
              <a:rPr lang="he-IL" sz="2400" dirty="0" smtClean="0"/>
              <a:t>כשכלי יריב מאיים על המלך, ואין לו כיצד להתגונן, זהו מט והמאיים ניצח במשחק!</a:t>
            </a:r>
            <a:endParaRPr lang="he-IL" sz="2400" dirty="0"/>
          </a:p>
        </p:txBody>
      </p:sp>
    </p:spTree>
    <p:extLst>
      <p:ext uri="{BB962C8B-B14F-4D97-AF65-F5344CB8AC3E}">
        <p14:creationId xmlns:p14="http://schemas.microsoft.com/office/powerpoint/2010/main" val="328141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400" dirty="0" smtClean="0"/>
              <a:t>נתרגל: כמה אפשרויות יש למלך ללכת  בעמדה הבאה?</a:t>
            </a:r>
            <a:br>
              <a:rPr lang="he-IL" sz="2400" dirty="0" smtClean="0"/>
            </a:br>
            <a:r>
              <a:rPr lang="he-IL" sz="2400" dirty="0" smtClean="0"/>
              <a:t>א.6  ב. 8  ג.4  ד.5</a:t>
            </a:r>
            <a:endParaRPr lang="he-IL"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122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074242"/>
          </a:xfrm>
        </p:spPr>
        <p:txBody>
          <a:bodyPr>
            <a:normAutofit fontScale="90000"/>
          </a:bodyPr>
          <a:lstStyle/>
          <a:p>
            <a:r>
              <a:rPr lang="he-IL" dirty="0" smtClean="0"/>
              <a:t>והתשובה הנכונה: ב. 8!</a:t>
            </a:r>
            <a:br>
              <a:rPr lang="he-IL" dirty="0" smtClean="0"/>
            </a:br>
            <a:r>
              <a:rPr lang="he-IL" dirty="0" smtClean="0"/>
              <a:t>ובמצב שלפנינו, כמה אפשרויות?</a:t>
            </a:r>
            <a:br>
              <a:rPr lang="he-IL" dirty="0" smtClean="0"/>
            </a:br>
            <a:r>
              <a:rPr lang="he-IL" dirty="0" smtClean="0"/>
              <a:t>א.6  ב. 8  ג.4  ד.5</a:t>
            </a:r>
            <a:endParaRPr lang="he-I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564904"/>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62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866330"/>
          </a:xfrm>
        </p:spPr>
        <p:txBody>
          <a:bodyPr>
            <a:normAutofit/>
          </a:bodyPr>
          <a:lstStyle/>
          <a:p>
            <a:r>
              <a:rPr lang="he-IL" dirty="0" smtClean="0"/>
              <a:t>נכון. ד. 5.</a:t>
            </a:r>
            <a:br>
              <a:rPr lang="he-IL" dirty="0" smtClean="0"/>
            </a:br>
            <a:r>
              <a:rPr lang="he-IL" dirty="0" smtClean="0"/>
              <a:t>מה יקרה למספר האפשרויות כשהמלך בפינה?</a:t>
            </a:r>
            <a:br>
              <a:rPr lang="he-IL" dirty="0" smtClean="0"/>
            </a:br>
            <a:r>
              <a:rPr lang="he-IL" dirty="0" smtClean="0"/>
              <a:t>א. 3   ב. 4    ג. 5   ד. 6</a:t>
            </a:r>
            <a:endParaRPr lang="he-I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3140968"/>
            <a:ext cx="316230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950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074242"/>
          </a:xfrm>
        </p:spPr>
        <p:txBody>
          <a:bodyPr>
            <a:normAutofit fontScale="90000"/>
          </a:bodyPr>
          <a:lstStyle/>
          <a:p>
            <a:r>
              <a:rPr lang="he-IL" dirty="0" smtClean="0"/>
              <a:t/>
            </a:r>
            <a:br>
              <a:rPr lang="he-IL" dirty="0" smtClean="0"/>
            </a:br>
            <a:r>
              <a:rPr lang="he-IL" dirty="0" smtClean="0"/>
              <a:t>אכן,  א. 3.  עכשיו אחד מורכב יותר:</a:t>
            </a:r>
            <a:br>
              <a:rPr lang="he-IL" dirty="0" smtClean="0"/>
            </a:br>
            <a:r>
              <a:rPr lang="he-IL" dirty="0" smtClean="0"/>
              <a:t>כמה אפשרויות חוקיות ישנן למלך הלבן?</a:t>
            </a:r>
            <a:br>
              <a:rPr lang="he-IL" dirty="0" smtClean="0"/>
            </a:br>
            <a:r>
              <a:rPr lang="he-IL" dirty="0" smtClean="0"/>
              <a:t>א. 3.    ב. 4    ג. 5.   ד. 8 </a:t>
            </a:r>
            <a:br>
              <a:rPr lang="he-IL" dirty="0" smtClean="0"/>
            </a:br>
            <a:r>
              <a:rPr lang="he-IL" dirty="0" smtClean="0"/>
              <a:t/>
            </a:r>
            <a:br>
              <a:rPr lang="he-IL" dirty="0" smtClean="0"/>
            </a:br>
            <a:endParaRPr lang="he-IL"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492896"/>
            <a:ext cx="367240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159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858218"/>
          </a:xfrm>
        </p:spPr>
        <p:txBody>
          <a:bodyPr>
            <a:normAutofit/>
          </a:bodyPr>
          <a:lstStyle/>
          <a:p>
            <a:r>
              <a:rPr lang="he-IL" sz="2400" dirty="0" smtClean="0"/>
              <a:t>א. 3. הן מסומנות ב- </a:t>
            </a:r>
            <a:r>
              <a:rPr lang="en-US" sz="2400" dirty="0" smtClean="0"/>
              <a:t>x</a:t>
            </a:r>
            <a:r>
              <a:rPr lang="he-IL" sz="2400" dirty="0" smtClean="0"/>
              <a:t>.</a:t>
            </a:r>
            <a:br>
              <a:rPr lang="he-IL" sz="2400" dirty="0" smtClean="0"/>
            </a:br>
            <a:r>
              <a:rPr lang="he-IL" sz="2400" dirty="0" smtClean="0"/>
              <a:t>כל האחרות </a:t>
            </a:r>
            <a:r>
              <a:rPr lang="he-IL" sz="2400" dirty="0" err="1" smtClean="0"/>
              <a:t>תפושות</a:t>
            </a:r>
            <a:r>
              <a:rPr lang="he-IL" sz="2400" dirty="0" smtClean="0"/>
              <a:t> בידי כלים לבנים, </a:t>
            </a:r>
            <a:br>
              <a:rPr lang="he-IL" sz="2400" dirty="0" smtClean="0"/>
            </a:br>
            <a:r>
              <a:rPr lang="he-IL" sz="2400" dirty="0" smtClean="0"/>
              <a:t>או נשלטות (=מאוימות) בידי המלך השחור .</a:t>
            </a:r>
            <a:br>
              <a:rPr lang="he-IL" sz="2400" dirty="0" smtClean="0"/>
            </a:br>
            <a:r>
              <a:rPr lang="he-IL" sz="2400" dirty="0" smtClean="0"/>
              <a:t>וכמה אפשרויות ישנן למלך השחור? </a:t>
            </a:r>
            <a:endParaRPr lang="he-IL"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420888"/>
            <a:ext cx="324036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56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 5 אפשרויות. 8 הסובבות אותו, פחות אלו שלבן שולט בהן. הן מסומנות:</a:t>
            </a:r>
            <a:endParaRPr lang="he-IL"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010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dirty="0" smtClean="0"/>
              <a:t>נדגיש: לא מכים (='אוכלים' ) מלך. </a:t>
            </a:r>
            <a:br>
              <a:rPr lang="he-IL" dirty="0" smtClean="0"/>
            </a:br>
            <a:r>
              <a:rPr lang="he-IL" dirty="0" smtClean="0"/>
              <a:t>כשמלך נתון ל'איום' בהכאה, חובה להגן עליו במהלך הבא.</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a:xfrm>
            <a:off x="2195736" y="476672"/>
            <a:ext cx="5226968" cy="3920226"/>
          </a:xfrm>
        </p:spPr>
      </p:pic>
      <p:sp>
        <p:nvSpPr>
          <p:cNvPr id="4" name="מציין מיקום טקסט 3"/>
          <p:cNvSpPr>
            <a:spLocks noGrp="1"/>
          </p:cNvSpPr>
          <p:nvPr>
            <p:ph type="body" sz="half" idx="2"/>
          </p:nvPr>
        </p:nvSpPr>
        <p:spPr/>
        <p:txBody>
          <a:bodyPr>
            <a:noAutofit/>
          </a:bodyPr>
          <a:lstStyle/>
          <a:p>
            <a:r>
              <a:rPr lang="he-IL" sz="2400" dirty="0" smtClean="0"/>
              <a:t>שחקן שהשאיר מלך תחת איום  - ביצע מהלך לא חוקי ועליו לחזור בו ולבצע מהלך אחר, המגן על המלך.</a:t>
            </a:r>
            <a:endParaRPr lang="he-IL" sz="2400" dirty="0"/>
          </a:p>
        </p:txBody>
      </p:sp>
    </p:spTree>
    <p:extLst>
      <p:ext uri="{BB962C8B-B14F-4D97-AF65-F5344CB8AC3E}">
        <p14:creationId xmlns:p14="http://schemas.microsoft.com/office/powerpoint/2010/main" val="2004688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הכרנו את המלך. </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2136" b="2136"/>
          <a:stretch>
            <a:fillRect/>
          </a:stretch>
        </p:blipFill>
        <p:spPr>
          <a:xfrm>
            <a:off x="827584" y="620688"/>
            <a:ext cx="5486400" cy="4114800"/>
          </a:xfrm>
        </p:spPr>
      </p:pic>
      <p:sp>
        <p:nvSpPr>
          <p:cNvPr id="4" name="מציין מיקום טקסט 3"/>
          <p:cNvSpPr>
            <a:spLocks noGrp="1"/>
          </p:cNvSpPr>
          <p:nvPr>
            <p:ph type="body" sz="half" idx="2"/>
          </p:nvPr>
        </p:nvSpPr>
        <p:spPr>
          <a:xfrm>
            <a:off x="1792288" y="5445224"/>
            <a:ext cx="5876056" cy="726976"/>
          </a:xfrm>
        </p:spPr>
        <p:txBody>
          <a:bodyPr>
            <a:normAutofit fontScale="32500" lnSpcReduction="20000"/>
          </a:bodyPr>
          <a:lstStyle/>
          <a:p>
            <a:r>
              <a:rPr lang="he-IL" sz="7400" dirty="0"/>
              <a:t>כעת נעבור להכיר את הרגלים – חייליו הפשוטים והנאמנים</a:t>
            </a:r>
            <a:r>
              <a:rPr lang="he-IL" dirty="0" smtClean="0"/>
              <a:t>..</a:t>
            </a:r>
            <a:endParaRPr lang="he-I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280277"/>
            <a:ext cx="17526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958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428600"/>
          </a:xfrm>
        </p:spPr>
        <p:txBody>
          <a:bodyPr>
            <a:normAutofit/>
          </a:bodyPr>
          <a:lstStyle/>
          <a:p>
            <a:r>
              <a:rPr lang="he-IL" dirty="0" smtClean="0"/>
              <a:t>ראשית השחמט  מסתורית</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l="4244" r="4244"/>
          <a:stretch>
            <a:fillRect/>
          </a:stretch>
        </p:blipFill>
        <p:spPr/>
      </p:pic>
      <p:sp>
        <p:nvSpPr>
          <p:cNvPr id="4" name="מציין מיקום טקסט 3"/>
          <p:cNvSpPr>
            <a:spLocks noGrp="1"/>
          </p:cNvSpPr>
          <p:nvPr>
            <p:ph type="body" sz="half" idx="2"/>
          </p:nvPr>
        </p:nvSpPr>
        <p:spPr/>
        <p:txBody>
          <a:bodyPr>
            <a:noAutofit/>
          </a:bodyPr>
          <a:lstStyle/>
          <a:p>
            <a:r>
              <a:rPr lang="he-IL" sz="1800" dirty="0" smtClean="0"/>
              <a:t>לידתו של משחק השחמט מעורפלת, ואגדות קסומות קיימות עליה. אין ספק שמדובר במשחק בן אלפי שנים, הממשיך להעסיק מיליונים עד היום.</a:t>
            </a:r>
            <a:endParaRPr lang="he-IL" sz="1800" dirty="0"/>
          </a:p>
        </p:txBody>
      </p:sp>
    </p:spTree>
    <p:extLst>
      <p:ext uri="{BB962C8B-B14F-4D97-AF65-F5344CB8AC3E}">
        <p14:creationId xmlns:p14="http://schemas.microsoft.com/office/powerpoint/2010/main" val="1009405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בקרוב מאוד נכיר את כל הכלים!</a:t>
            </a:r>
            <a:endParaRPr lang="he-IL"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340768"/>
            <a:ext cx="532859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903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פרק ג</a:t>
            </a:r>
            <a:br>
              <a:rPr lang="he-IL" dirty="0" smtClean="0"/>
            </a:br>
            <a:r>
              <a:rPr lang="he-IL" dirty="0" smtClean="0"/>
              <a:t>חיילים</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870311"/>
            <a:ext cx="6984775" cy="4027258"/>
          </a:xfrm>
        </p:spPr>
      </p:pic>
    </p:spTree>
    <p:extLst>
      <p:ext uri="{BB962C8B-B14F-4D97-AF65-F5344CB8AC3E}">
        <p14:creationId xmlns:p14="http://schemas.microsoft.com/office/powerpoint/2010/main" val="625144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זהו החייל. </a:t>
            </a:r>
            <a:br>
              <a:rPr lang="he-IL" dirty="0" smtClean="0"/>
            </a:br>
            <a:r>
              <a:rPr lang="he-IL" dirty="0" smtClean="0"/>
              <a:t>יש שקוראים לו רגלי, כיוון שהוא 'הולך ברגל'</a:t>
            </a:r>
            <a:endParaRPr lang="he-IL"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99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בתחילת המשחק, ישנם 8 חיילים לכל צד.</a:t>
            </a:r>
            <a:endParaRPr lang="he-IL"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7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חיילים ללא מורא</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l="64" r="64"/>
          <a:stretch>
            <a:fillRect/>
          </a:stretch>
        </p:blipFill>
        <p:spPr/>
      </p:pic>
      <p:sp>
        <p:nvSpPr>
          <p:cNvPr id="4" name="מציין מיקום טקסט 3"/>
          <p:cNvSpPr>
            <a:spLocks noGrp="1"/>
          </p:cNvSpPr>
          <p:nvPr>
            <p:ph type="body" sz="half" idx="2"/>
          </p:nvPr>
        </p:nvSpPr>
        <p:spPr/>
        <p:txBody>
          <a:bodyPr>
            <a:normAutofit/>
          </a:bodyPr>
          <a:lstStyle/>
          <a:p>
            <a:r>
              <a:rPr lang="he-IL" sz="2400" dirty="0"/>
              <a:t>החיל הוא היחיד שאיננו יכול לסגת לאחור.</a:t>
            </a:r>
          </a:p>
        </p:txBody>
      </p:sp>
    </p:spTree>
    <p:extLst>
      <p:ext uri="{BB962C8B-B14F-4D97-AF65-F5344CB8AC3E}">
        <p14:creationId xmlns:p14="http://schemas.microsoft.com/office/powerpoint/2010/main" val="3146964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החייל מתקדם ישר, משבצת אחת בכל פעם.</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5797" b="5797"/>
          <a:stretch>
            <a:fillRect/>
          </a:stretch>
        </p:blipFill>
        <p:spPr/>
      </p:pic>
      <p:sp>
        <p:nvSpPr>
          <p:cNvPr id="4" name="מציין מיקום טקסט 3"/>
          <p:cNvSpPr>
            <a:spLocks noGrp="1"/>
          </p:cNvSpPr>
          <p:nvPr>
            <p:ph type="body" sz="half" idx="2"/>
          </p:nvPr>
        </p:nvSpPr>
        <p:spPr/>
        <p:txBody>
          <a:bodyPr>
            <a:noAutofit/>
          </a:bodyPr>
          <a:lstStyle/>
          <a:p>
            <a:r>
              <a:rPr lang="he-IL" sz="2400" b="1" dirty="0" smtClean="0"/>
              <a:t>אולם במהלך הראשון הוא יכול גם לפסוע שתי ערוגות, לפי בחירת השחקן.</a:t>
            </a:r>
            <a:endParaRPr lang="he-IL" sz="2400" b="1" dirty="0"/>
          </a:p>
        </p:txBody>
      </p:sp>
    </p:spTree>
    <p:extLst>
      <p:ext uri="{BB962C8B-B14F-4D97-AF65-F5344CB8AC3E}">
        <p14:creationId xmlns:p14="http://schemas.microsoft.com/office/powerpoint/2010/main" val="1032251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אולם, חייל העומד מול יריבו, מתקשה לשלוף נשק.</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l="3656" r="3656"/>
          <a:stretch>
            <a:fillRect/>
          </a:stretch>
        </p:blipFill>
        <p:spPr/>
      </p:pic>
      <p:sp>
        <p:nvSpPr>
          <p:cNvPr id="4" name="מציין מיקום טקסט 3"/>
          <p:cNvSpPr>
            <a:spLocks noGrp="1"/>
          </p:cNvSpPr>
          <p:nvPr>
            <p:ph type="body" sz="half" idx="2"/>
          </p:nvPr>
        </p:nvSpPr>
        <p:spPr/>
        <p:txBody>
          <a:bodyPr>
            <a:normAutofit lnSpcReduction="10000"/>
          </a:bodyPr>
          <a:lstStyle/>
          <a:p>
            <a:r>
              <a:rPr lang="he-IL" sz="2400" dirty="0" smtClean="0"/>
              <a:t>אם כן, החייל בשחמט  מכה כלי-יריב  הנמצאים באלכסון לו, במשבצת הקרובה.</a:t>
            </a:r>
            <a:endParaRPr lang="he-IL" sz="2400" dirty="0"/>
          </a:p>
        </p:txBody>
      </p:sp>
    </p:spTree>
    <p:extLst>
      <p:ext uri="{BB962C8B-B14F-4D97-AF65-F5344CB8AC3E}">
        <p14:creationId xmlns:p14="http://schemas.microsoft.com/office/powerpoint/2010/main" val="700130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290266"/>
          </a:xfrm>
        </p:spPr>
        <p:txBody>
          <a:bodyPr>
            <a:normAutofit/>
          </a:bodyPr>
          <a:lstStyle/>
          <a:p>
            <a:r>
              <a:rPr lang="he-IL" dirty="0" smtClean="0"/>
              <a:t>לסיכום מהלך החייל: לאיזה חייל בעמדה הבאה ישנן הכי הרבה אפשרויות? </a:t>
            </a:r>
            <a:br>
              <a:rPr lang="he-IL" dirty="0" smtClean="0"/>
            </a:br>
            <a:r>
              <a:rPr lang="he-IL" dirty="0" smtClean="0"/>
              <a:t>א. לעליון. ב. לימני. ג. לתחתון. </a:t>
            </a:r>
            <a:r>
              <a:rPr lang="he-IL" dirty="0" err="1" smtClean="0"/>
              <a:t>ד.לשמאלי</a:t>
            </a:r>
            <a:r>
              <a:rPr lang="he-IL" dirty="0" smtClean="0"/>
              <a:t>.</a:t>
            </a:r>
            <a:endParaRPr lang="he-IL"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636912"/>
            <a:ext cx="316230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471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לחייל התחתון. כמה אפשרויות יש לו? </a:t>
            </a:r>
            <a:endParaRPr lang="he-IL"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369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930226"/>
          </a:xfrm>
        </p:spPr>
        <p:txBody>
          <a:bodyPr>
            <a:normAutofit fontScale="90000"/>
          </a:bodyPr>
          <a:lstStyle/>
          <a:p>
            <a:r>
              <a:rPr lang="he-IL" dirty="0" smtClean="0"/>
              <a:t>ארבע אפשרויות.</a:t>
            </a:r>
            <a:br>
              <a:rPr lang="he-IL" dirty="0" smtClean="0"/>
            </a:br>
            <a:r>
              <a:rPr lang="he-IL" dirty="0" smtClean="0"/>
              <a:t>טרם (=עוד לא) טיפלנו במצב שחייל מגיע לשורה האחרונה</a:t>
            </a:r>
            <a:endParaRPr lang="he-IL"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708920"/>
            <a:ext cx="316230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85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בין השאר, ישנה אגדה ששלמה המלך המציא את השחמט</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l="17802" r="17802"/>
          <a:stretch>
            <a:fillRect/>
          </a:stretch>
        </p:blipFill>
        <p:spPr/>
      </p:pic>
      <p:sp>
        <p:nvSpPr>
          <p:cNvPr id="4" name="מציין מיקום טקסט 3"/>
          <p:cNvSpPr>
            <a:spLocks noGrp="1"/>
          </p:cNvSpPr>
          <p:nvPr>
            <p:ph type="body" sz="half" idx="2"/>
          </p:nvPr>
        </p:nvSpPr>
        <p:spPr/>
        <p:txBody>
          <a:bodyPr>
            <a:noAutofit/>
          </a:bodyPr>
          <a:lstStyle/>
          <a:p>
            <a:r>
              <a:rPr lang="he-IL" sz="2400" dirty="0" smtClean="0"/>
              <a:t>אין ספק שיהודים אוהבים שחמט. </a:t>
            </a:r>
          </a:p>
          <a:p>
            <a:r>
              <a:rPr lang="he-IL" sz="2400" dirty="0" smtClean="0"/>
              <a:t>כמחצית מאלופי העולם היו יהודים.</a:t>
            </a:r>
            <a:endParaRPr lang="he-IL" sz="2400" dirty="0"/>
          </a:p>
        </p:txBody>
      </p:sp>
    </p:spTree>
    <p:extLst>
      <p:ext uri="{BB962C8B-B14F-4D97-AF65-F5344CB8AC3E}">
        <p14:creationId xmlns:p14="http://schemas.microsoft.com/office/powerpoint/2010/main" val="199055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1220688"/>
          </a:xfrm>
        </p:spPr>
        <p:txBody>
          <a:bodyPr/>
          <a:lstStyle/>
          <a:p>
            <a:r>
              <a:rPr lang="he-IL" dirty="0" smtClean="0"/>
              <a:t>מדוע יש מלכים בעמדה האחרונה?</a:t>
            </a:r>
            <a:br>
              <a:rPr lang="he-IL" dirty="0" smtClean="0"/>
            </a:br>
            <a:r>
              <a:rPr lang="he-IL" dirty="0" smtClean="0"/>
              <a:t>כי אין שחמט בלי מלכים.</a:t>
            </a:r>
            <a:br>
              <a:rPr lang="he-IL" dirty="0" smtClean="0"/>
            </a:br>
            <a:r>
              <a:rPr lang="he-IL" dirty="0" smtClean="0"/>
              <a:t>ובכן, חייל שמגיע לשורה האחרונה, עולה בדרגה!</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l="2632" r="2632"/>
          <a:stretch>
            <a:fillRect/>
          </a:stretch>
        </p:blipFill>
        <p:spPr/>
      </p:pic>
      <p:sp>
        <p:nvSpPr>
          <p:cNvPr id="4" name="מציין מיקום טקסט 3"/>
          <p:cNvSpPr>
            <a:spLocks noGrp="1"/>
          </p:cNvSpPr>
          <p:nvPr>
            <p:ph type="body" sz="half" idx="2"/>
          </p:nvPr>
        </p:nvSpPr>
        <p:spPr/>
        <p:txBody>
          <a:bodyPr/>
          <a:lstStyle/>
          <a:p>
            <a:endParaRPr lang="he-IL" dirty="0"/>
          </a:p>
        </p:txBody>
      </p:sp>
    </p:spTree>
    <p:extLst>
      <p:ext uri="{BB962C8B-B14F-4D97-AF65-F5344CB8AC3E}">
        <p14:creationId xmlns:p14="http://schemas.microsoft.com/office/powerpoint/2010/main" val="409291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אפשר לבחור במקום החייל  כל כלי (חוץ מחייל ומלך).</a:t>
            </a:r>
            <a:endParaRPr lang="he-IL" dirty="0"/>
          </a:p>
        </p:txBody>
      </p:sp>
      <p:pic>
        <p:nvPicPr>
          <p:cNvPr id="9" name="מציין מיקום של תמונה 8"/>
          <p:cNvPicPr>
            <a:picLocks noGrp="1" noChangeAspect="1"/>
          </p:cNvPicPr>
          <p:nvPr>
            <p:ph type="pic" idx="1"/>
          </p:nvPr>
        </p:nvPicPr>
        <p:blipFill>
          <a:blip r:embed="rId2">
            <a:extLst>
              <a:ext uri="{28A0092B-C50C-407E-A947-70E740481C1C}">
                <a14:useLocalDpi xmlns:a14="http://schemas.microsoft.com/office/drawing/2010/main" val="0"/>
              </a:ext>
            </a:extLst>
          </a:blip>
          <a:srcRect l="5636" r="5636"/>
          <a:stretch>
            <a:fillRect/>
          </a:stretch>
        </p:blipFill>
        <p:spPr/>
      </p:pic>
      <p:sp>
        <p:nvSpPr>
          <p:cNvPr id="4" name="מציין מיקום טקסט 3"/>
          <p:cNvSpPr>
            <a:spLocks noGrp="1"/>
          </p:cNvSpPr>
          <p:nvPr>
            <p:ph type="body" sz="half" idx="2"/>
          </p:nvPr>
        </p:nvSpPr>
        <p:spPr/>
        <p:txBody>
          <a:bodyPr>
            <a:noAutofit/>
          </a:bodyPr>
          <a:lstStyle/>
          <a:p>
            <a:r>
              <a:rPr lang="he-IL" sz="2400" dirty="0" smtClean="0"/>
              <a:t>למתחכמים: אסור גם לבחור כלי של היריב, או בשום דבר.</a:t>
            </a:r>
            <a:endParaRPr lang="he-IL" sz="2400" dirty="0"/>
          </a:p>
        </p:txBody>
      </p:sp>
    </p:spTree>
    <p:extLst>
      <p:ext uri="{BB962C8B-B14F-4D97-AF65-F5344CB8AC3E}">
        <p14:creationId xmlns:p14="http://schemas.microsoft.com/office/powerpoint/2010/main" val="2434671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רבים נוהגים לכנות פעולה זו 'הכתרה' , כי בדרך כלל </a:t>
            </a:r>
            <a:br>
              <a:rPr lang="he-IL" dirty="0" smtClean="0"/>
            </a:br>
            <a:r>
              <a:rPr lang="he-IL" dirty="0" smtClean="0"/>
              <a:t>בוחרים במלכה, הכלי </a:t>
            </a:r>
            <a:r>
              <a:rPr lang="he-IL" sz="2200" dirty="0" smtClean="0"/>
              <a:t>החזק</a:t>
            </a:r>
            <a:r>
              <a:rPr lang="he-IL" dirty="0" smtClean="0"/>
              <a:t> ביותר.</a:t>
            </a:r>
            <a:endParaRPr lang="he-IL" dirty="0"/>
          </a:p>
        </p:txBody>
      </p:sp>
      <p:pic>
        <p:nvPicPr>
          <p:cNvPr id="7" name="מציין מיקום של תמונה 6"/>
          <p:cNvPicPr>
            <a:picLocks noGrp="1" noChangeAspect="1"/>
          </p:cNvPicPr>
          <p:nvPr>
            <p:ph type="pic" idx="1"/>
          </p:nvPr>
        </p:nvPicPr>
        <p:blipFill>
          <a:blip r:embed="rId2">
            <a:extLst>
              <a:ext uri="{28A0092B-C50C-407E-A947-70E740481C1C}">
                <a14:useLocalDpi xmlns:a14="http://schemas.microsoft.com/office/drawing/2010/main" val="0"/>
              </a:ext>
            </a:extLst>
          </a:blip>
          <a:srcRect t="15381" b="15381"/>
          <a:stretch>
            <a:fillRect/>
          </a:stretch>
        </p:blipFill>
        <p:spPr>
          <a:xfrm>
            <a:off x="1792288" y="115887"/>
            <a:ext cx="3643808" cy="4352327"/>
          </a:xfrm>
        </p:spPr>
      </p:pic>
      <p:sp>
        <p:nvSpPr>
          <p:cNvPr id="4" name="מציין מיקום טקסט 3"/>
          <p:cNvSpPr>
            <a:spLocks noGrp="1"/>
          </p:cNvSpPr>
          <p:nvPr>
            <p:ph type="body" sz="half" idx="2"/>
          </p:nvPr>
        </p:nvSpPr>
        <p:spPr/>
        <p:txBody>
          <a:bodyPr>
            <a:normAutofit/>
          </a:bodyPr>
          <a:lstStyle/>
          <a:p>
            <a:r>
              <a:rPr lang="he-IL" sz="2000" dirty="0" smtClean="0"/>
              <a:t>מדוע לעיתים כדאי לבחור בכלי אחר? נלמד בהמשך.</a:t>
            </a:r>
            <a:endParaRPr lang="he-IL" sz="2000" dirty="0"/>
          </a:p>
        </p:txBody>
      </p:sp>
    </p:spTree>
    <p:extLst>
      <p:ext uri="{BB962C8B-B14F-4D97-AF65-F5344CB8AC3E}">
        <p14:creationId xmlns:p14="http://schemas.microsoft.com/office/powerpoint/2010/main" val="538099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רגע.</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p:pic>
      <p:sp>
        <p:nvSpPr>
          <p:cNvPr id="4" name="מציין מיקום טקסט 3"/>
          <p:cNvSpPr>
            <a:spLocks noGrp="1"/>
          </p:cNvSpPr>
          <p:nvPr>
            <p:ph type="body" sz="half" idx="2"/>
          </p:nvPr>
        </p:nvSpPr>
        <p:spPr/>
        <p:txBody>
          <a:bodyPr>
            <a:normAutofit/>
          </a:bodyPr>
          <a:lstStyle/>
          <a:p>
            <a:r>
              <a:rPr lang="he-IL" sz="3200" dirty="0" smtClean="0"/>
              <a:t>אבל איך </a:t>
            </a:r>
            <a:r>
              <a:rPr lang="he-IL" sz="3200" dirty="0"/>
              <a:t>ה</a:t>
            </a:r>
            <a:r>
              <a:rPr lang="he-IL" sz="3200" dirty="0" smtClean="0"/>
              <a:t>ולכת מלכה!?</a:t>
            </a:r>
            <a:endParaRPr lang="he-IL" sz="3200" dirty="0"/>
          </a:p>
        </p:txBody>
      </p:sp>
    </p:spTree>
    <p:extLst>
      <p:ext uri="{BB962C8B-B14F-4D97-AF65-F5344CB8AC3E}">
        <p14:creationId xmlns:p14="http://schemas.microsoft.com/office/powerpoint/2010/main" val="1034038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7" name="מציין מיקום של תמונה 6"/>
          <p:cNvPicPr>
            <a:picLocks noGrp="1" noChangeAspect="1"/>
          </p:cNvPicPr>
          <p:nvPr>
            <p:ph type="pic" idx="1"/>
          </p:nvPr>
        </p:nvPicPr>
        <p:blipFill>
          <a:blip r:embed="rId2">
            <a:extLst>
              <a:ext uri="{28A0092B-C50C-407E-A947-70E740481C1C}">
                <a14:useLocalDpi xmlns:a14="http://schemas.microsoft.com/office/drawing/2010/main" val="0"/>
              </a:ext>
            </a:extLst>
          </a:blip>
          <a:srcRect t="1447" b="1447"/>
          <a:stretch>
            <a:fillRect/>
          </a:stretch>
        </p:blipFill>
        <p:spPr>
          <a:xfrm>
            <a:off x="1792288" y="333375"/>
            <a:ext cx="5486400" cy="5327650"/>
          </a:xfrm>
        </p:spPr>
      </p:pic>
      <p:sp>
        <p:nvSpPr>
          <p:cNvPr id="4" name="מציין מיקום טקסט 3"/>
          <p:cNvSpPr>
            <a:spLocks noGrp="1"/>
          </p:cNvSpPr>
          <p:nvPr>
            <p:ph type="body" sz="half" idx="2"/>
          </p:nvPr>
        </p:nvSpPr>
        <p:spPr>
          <a:xfrm>
            <a:off x="1792288" y="5661248"/>
            <a:ext cx="5486400" cy="864096"/>
          </a:xfrm>
        </p:spPr>
        <p:txBody>
          <a:bodyPr>
            <a:normAutofit fontScale="55000" lnSpcReduction="20000"/>
          </a:bodyPr>
          <a:lstStyle/>
          <a:p>
            <a:r>
              <a:rPr lang="he-IL" sz="3800" dirty="0" smtClean="0"/>
              <a:t>בקרוב מאוד נלמד. </a:t>
            </a:r>
            <a:r>
              <a:rPr lang="he-IL" sz="3800" dirty="0"/>
              <a:t>ו</a:t>
            </a:r>
            <a:r>
              <a:rPr lang="he-IL" sz="3800" dirty="0" smtClean="0"/>
              <a:t>לפני שתשאל, גם על הכלים האחרים...! </a:t>
            </a:r>
          </a:p>
          <a:p>
            <a:r>
              <a:rPr lang="he-IL" sz="2800" dirty="0"/>
              <a:t> </a:t>
            </a:r>
            <a:r>
              <a:rPr lang="he-IL" sz="2800" dirty="0" smtClean="0"/>
              <a:t>                                 </a:t>
            </a:r>
            <a:endParaRPr lang="he-IL" sz="2800" dirty="0"/>
          </a:p>
        </p:txBody>
      </p:sp>
    </p:spTree>
    <p:extLst>
      <p:ext uri="{BB962C8B-B14F-4D97-AF65-F5344CB8AC3E}">
        <p14:creationId xmlns:p14="http://schemas.microsoft.com/office/powerpoint/2010/main" val="3915141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אפשרויות נוספות לחייל העולה בדרגה</a:t>
            </a:r>
            <a:br>
              <a:rPr lang="he-IL" dirty="0" smtClean="0"/>
            </a:br>
            <a:r>
              <a:rPr lang="he-IL" dirty="0" smtClean="0"/>
              <a:t>הרץ                      והצריח</a:t>
            </a:r>
            <a:endParaRPr lang="he-IL" dirty="0"/>
          </a:p>
        </p:txBody>
      </p:sp>
      <p:pic>
        <p:nvPicPr>
          <p:cNvPr id="6" name="מציין מיקום תוכן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57350" y="2467769"/>
            <a:ext cx="1638300" cy="2790825"/>
          </a:xfrm>
        </p:spPr>
      </p:pic>
      <p:pic>
        <p:nvPicPr>
          <p:cNvPr id="5" name="מציין מיקום תוכן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53112" y="2458244"/>
            <a:ext cx="1628775" cy="2809875"/>
          </a:xfrm>
        </p:spPr>
      </p:pic>
    </p:spTree>
    <p:extLst>
      <p:ext uri="{BB962C8B-B14F-4D97-AF65-F5344CB8AC3E}">
        <p14:creationId xmlns:p14="http://schemas.microsoft.com/office/powerpoint/2010/main" val="234420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וכמובן, הפרש האציל.</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1613" b="1613"/>
          <a:stretch>
            <a:fillRect/>
          </a:stretch>
        </p:blipFill>
        <p:spPr/>
      </p:pic>
      <p:sp>
        <p:nvSpPr>
          <p:cNvPr id="4" name="מציין מיקום טקסט 3"/>
          <p:cNvSpPr>
            <a:spLocks noGrp="1"/>
          </p:cNvSpPr>
          <p:nvPr>
            <p:ph type="body" sz="half" idx="2"/>
          </p:nvPr>
        </p:nvSpPr>
        <p:spPr/>
        <p:txBody>
          <a:bodyPr>
            <a:normAutofit/>
          </a:bodyPr>
          <a:lstStyle/>
          <a:p>
            <a:r>
              <a:rPr lang="he-IL" sz="2000" dirty="0" smtClean="0"/>
              <a:t>המיוחד בכלי השחמט. עליו נלמד לבסוף.</a:t>
            </a:r>
            <a:endParaRPr lang="he-IL" sz="2000" dirty="0"/>
          </a:p>
        </p:txBody>
      </p:sp>
    </p:spTree>
    <p:extLst>
      <p:ext uri="{BB962C8B-B14F-4D97-AF65-F5344CB8AC3E}">
        <p14:creationId xmlns:p14="http://schemas.microsoft.com/office/powerpoint/2010/main" val="2481562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146250"/>
          </a:xfrm>
        </p:spPr>
        <p:txBody>
          <a:bodyPr>
            <a:normAutofit fontScale="90000"/>
          </a:bodyPr>
          <a:lstStyle/>
          <a:p>
            <a:r>
              <a:rPr lang="he-IL" dirty="0" smtClean="0"/>
              <a:t>אם כן, חייל בשורה השביעית יכול להתקדם, ולבחור להפוך לאחד מארבעת הכלים. כמה אפשרויות יש לפי זה לחייל הבא?</a:t>
            </a:r>
            <a:endParaRPr lang="he-IL"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996952"/>
            <a:ext cx="316230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085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3429000"/>
            <a:ext cx="5486400" cy="1938338"/>
          </a:xfrm>
        </p:spPr>
        <p:txBody>
          <a:bodyPr/>
          <a:lstStyle/>
          <a:p>
            <a:r>
              <a:rPr lang="he-IL" dirty="0" smtClean="0"/>
              <a:t>התשובה הנכונה היא 12! החייל יכול:</a:t>
            </a:r>
            <a:br>
              <a:rPr lang="he-IL" dirty="0" smtClean="0"/>
            </a:br>
            <a:r>
              <a:rPr lang="he-IL" dirty="0" smtClean="0"/>
              <a:t>א. להכות את הפרש שלימינו.</a:t>
            </a:r>
            <a:br>
              <a:rPr lang="he-IL" dirty="0" smtClean="0"/>
            </a:br>
            <a:r>
              <a:rPr lang="he-IL" dirty="0" smtClean="0"/>
              <a:t>ב. להכות את הרץ משמאלו.</a:t>
            </a:r>
            <a:br>
              <a:rPr lang="he-IL" dirty="0" smtClean="0"/>
            </a:br>
            <a:r>
              <a:rPr lang="he-IL" dirty="0" smtClean="0"/>
              <a:t>ג. להתקדם.</a:t>
            </a:r>
            <a:br>
              <a:rPr lang="he-IL" dirty="0" smtClean="0"/>
            </a:br>
            <a:r>
              <a:rPr lang="he-IL" dirty="0" smtClean="0"/>
              <a:t>בכל אחת מהכרעות אלו, הוא יכול לבחור אחת מארבע אפשרויות: מלכה, צריח, רץ או פרש.</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a:xfrm>
            <a:off x="3779912" y="612775"/>
            <a:ext cx="3498776" cy="2624082"/>
          </a:xfrm>
        </p:spPr>
      </p:pic>
      <p:sp>
        <p:nvSpPr>
          <p:cNvPr id="4" name="מציין מיקום טקסט 3"/>
          <p:cNvSpPr>
            <a:spLocks noGrp="1"/>
          </p:cNvSpPr>
          <p:nvPr>
            <p:ph type="body" sz="half" idx="2"/>
          </p:nvPr>
        </p:nvSpPr>
        <p:spPr/>
        <p:txBody>
          <a:bodyPr>
            <a:normAutofit fontScale="70000" lnSpcReduction="20000"/>
          </a:bodyPr>
          <a:lstStyle/>
          <a:p>
            <a:r>
              <a:rPr lang="he-IL" sz="2400" dirty="0" smtClean="0"/>
              <a:t>4 * 3 =12</a:t>
            </a:r>
          </a:p>
          <a:p>
            <a:r>
              <a:rPr lang="he-IL" sz="2400" dirty="0" smtClean="0"/>
              <a:t>חוק נוסף הקשור לחייל הוא 'דרך הילוכו' ונעסוק בו בהמשך.</a:t>
            </a:r>
            <a:endParaRPr lang="he-IL" sz="2400" dirty="0"/>
          </a:p>
        </p:txBody>
      </p:sp>
    </p:spTree>
    <p:extLst>
      <p:ext uri="{BB962C8B-B14F-4D97-AF65-F5344CB8AC3E}">
        <p14:creationId xmlns:p14="http://schemas.microsoft.com/office/powerpoint/2010/main" val="1287753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נתרגל מעט:</a:t>
            </a:r>
            <a:br>
              <a:rPr lang="he-IL" dirty="0" smtClean="0"/>
            </a:br>
            <a:r>
              <a:rPr lang="he-IL" dirty="0" smtClean="0"/>
              <a:t>מהו המהלך החוקי היחיד העומד לרשות לבן?</a:t>
            </a:r>
            <a:endParaRPr lang="he-IL"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4824"/>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18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860648"/>
          </a:xfrm>
        </p:spPr>
        <p:txBody>
          <a:bodyPr>
            <a:normAutofit fontScale="90000"/>
          </a:bodyPr>
          <a:lstStyle/>
          <a:p>
            <a:r>
              <a:rPr lang="he-IL" dirty="0" smtClean="0"/>
              <a:t>בשחמט מפעילים את המוח היטב. הבה ננסה חידה.</a:t>
            </a:r>
            <a:br>
              <a:rPr lang="he-IL" dirty="0" smtClean="0"/>
            </a:br>
            <a:r>
              <a:rPr lang="he-IL" b="0" dirty="0" smtClean="0"/>
              <a:t>למי שאינו חפץ בחידה – ניתן לעבור לשקופית 10.</a:t>
            </a:r>
            <a:r>
              <a:rPr lang="he-IL" dirty="0" smtClean="0"/>
              <a:t> הרי האתגר:</a:t>
            </a:r>
            <a:br>
              <a:rPr lang="he-IL" dirty="0" smtClean="0"/>
            </a:br>
            <a:endParaRPr lang="he-IL" dirty="0"/>
          </a:p>
        </p:txBody>
      </p:sp>
      <p:pic>
        <p:nvPicPr>
          <p:cNvPr id="6" name="מציין מיקום של תמונה 5"/>
          <p:cNvPicPr>
            <a:picLocks noGrp="1" noChangeAspect="1"/>
          </p:cNvPicPr>
          <p:nvPr>
            <p:ph type="pic" idx="1"/>
          </p:nvPr>
        </p:nvPicPr>
        <p:blipFill>
          <a:blip r:embed="rId2">
            <a:extLst>
              <a:ext uri="{28A0092B-C50C-407E-A947-70E740481C1C}">
                <a14:useLocalDpi xmlns:a14="http://schemas.microsoft.com/office/drawing/2010/main" val="0"/>
              </a:ext>
            </a:extLst>
          </a:blip>
          <a:srcRect l="1746" r="1746"/>
          <a:stretch>
            <a:fillRect/>
          </a:stretch>
        </p:blipFill>
        <p:spPr>
          <a:xfrm>
            <a:off x="1792288" y="260350"/>
            <a:ext cx="5486400" cy="4500563"/>
          </a:xfrm>
        </p:spPr>
      </p:pic>
      <p:sp>
        <p:nvSpPr>
          <p:cNvPr id="4" name="מציין מיקום טקסט 3"/>
          <p:cNvSpPr>
            <a:spLocks noGrp="1"/>
          </p:cNvSpPr>
          <p:nvPr>
            <p:ph type="body" sz="half" idx="2"/>
          </p:nvPr>
        </p:nvSpPr>
        <p:spPr/>
        <p:txBody>
          <a:bodyPr>
            <a:normAutofit fontScale="92500"/>
          </a:bodyPr>
          <a:lstStyle/>
          <a:p>
            <a:r>
              <a:rPr lang="he-IL" sz="2000" dirty="0" smtClean="0"/>
              <a:t>לוח שחמט כולל 64 משבצות. נכסה אותו ב 32</a:t>
            </a:r>
          </a:p>
          <a:p>
            <a:r>
              <a:rPr lang="he-IL" sz="2000" dirty="0" smtClean="0"/>
              <a:t> אבני-דומינו שכל אחת מהן היא בגודל של שתי משבצות.</a:t>
            </a:r>
          </a:p>
          <a:p>
            <a:endParaRPr lang="he-IL" dirty="0"/>
          </a:p>
        </p:txBody>
      </p:sp>
    </p:spTree>
    <p:extLst>
      <p:ext uri="{BB962C8B-B14F-4D97-AF65-F5344CB8AC3E}">
        <p14:creationId xmlns:p14="http://schemas.microsoft.com/office/powerpoint/2010/main" val="3659970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מהו המהלך החוקי היחיד העומד לרשות לבן?</a:t>
            </a:r>
            <a:endParaRPr lang="he-IL"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507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מהו המהלך החוקי היחיד העומד לרשות לבן?</a:t>
            </a:r>
            <a:endParaRPr lang="he-IL"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654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מהו המהלך החוקי היחיד העומד לרשות לבן?</a:t>
            </a:r>
            <a:endParaRPr lang="he-IL"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626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מהו המהלך החוקי היחיד העומד לרשות לבן?</a:t>
            </a:r>
            <a:endParaRPr lang="he-IL"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072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פרק ד</a:t>
            </a:r>
            <a:br>
              <a:rPr lang="he-IL" dirty="0"/>
            </a:br>
            <a:r>
              <a:rPr lang="he-IL" dirty="0"/>
              <a:t>מט , שח ופט</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700807"/>
            <a:ext cx="4968552" cy="468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994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764704"/>
            <a:ext cx="8229600" cy="2448272"/>
          </a:xfrm>
        </p:spPr>
        <p:txBody>
          <a:bodyPr>
            <a:normAutofit/>
          </a:bodyPr>
          <a:lstStyle/>
          <a:p>
            <a:r>
              <a:rPr lang="he-IL" sz="2400" dirty="0" smtClean="0"/>
              <a:t>מט ושח</a:t>
            </a:r>
            <a:br>
              <a:rPr lang="he-IL" sz="2400" dirty="0" smtClean="0"/>
            </a:br>
            <a:r>
              <a:rPr lang="he-IL" sz="2400" dirty="0" smtClean="0"/>
              <a:t>כאשר המלך נתון תחת איום- הרי זו התראת שח. הצד המאוים חייב להתגונן מפניה במהלך הבא.</a:t>
            </a:r>
            <a:br>
              <a:rPr lang="he-IL" sz="2400" dirty="0" smtClean="0"/>
            </a:br>
            <a:r>
              <a:rPr lang="he-IL" sz="2400" dirty="0" smtClean="0"/>
              <a:t>אם אין כל הגנה כזו- זהו מט. הצד שקיבל מט - הפסיד.</a:t>
            </a:r>
            <a:br>
              <a:rPr lang="he-IL" sz="2400" dirty="0" smtClean="0"/>
            </a:br>
            <a:r>
              <a:rPr lang="he-IL" sz="2400" dirty="0" smtClean="0"/>
              <a:t>מטרת המשחק היא להנחית מט למלך היריב.</a:t>
            </a:r>
            <a:br>
              <a:rPr lang="he-IL" sz="2400" dirty="0" smtClean="0"/>
            </a:br>
            <a:r>
              <a:rPr lang="he-IL" sz="2400" dirty="0" smtClean="0"/>
              <a:t>איזו משתי העמדות הבאות היא מט?</a:t>
            </a:r>
            <a:endParaRPr lang="he-IL" sz="2400"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356992"/>
            <a:ext cx="295232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356992"/>
            <a:ext cx="309634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17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290266"/>
          </a:xfrm>
        </p:spPr>
        <p:txBody>
          <a:bodyPr>
            <a:normAutofit/>
          </a:bodyPr>
          <a:lstStyle/>
          <a:p>
            <a:r>
              <a:rPr lang="he-IL" sz="3600" dirty="0" smtClean="0"/>
              <a:t>רק השמאלית. בימנית המלך הלבן פשוט מכה את החייל. </a:t>
            </a:r>
            <a:br>
              <a:rPr lang="he-IL" sz="3600" dirty="0" smtClean="0"/>
            </a:br>
            <a:r>
              <a:rPr lang="he-IL" sz="3600" dirty="0" smtClean="0"/>
              <a:t>באיזו מן העמדות הפעם לבן ספג במט?</a:t>
            </a:r>
            <a:endParaRPr lang="he-IL" sz="36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08920"/>
            <a:ext cx="360040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08920"/>
            <a:ext cx="3744416"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217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930226"/>
          </a:xfrm>
        </p:spPr>
        <p:txBody>
          <a:bodyPr>
            <a:normAutofit fontScale="90000"/>
          </a:bodyPr>
          <a:lstStyle/>
          <a:p>
            <a:r>
              <a:rPr lang="he-IL" dirty="0" smtClean="0"/>
              <a:t>בעמדה הימנית. בשמאלית חייל לבן יכול להכות את החייל העוין (=אויב), המאיים על מלכו.</a:t>
            </a:r>
            <a:br>
              <a:rPr lang="he-IL" dirty="0" smtClean="0"/>
            </a:br>
            <a:r>
              <a:rPr lang="he-IL" dirty="0" smtClean="0"/>
              <a:t>הבה נתבונן בעמדה הבאה. תורו של לבן.</a:t>
            </a:r>
            <a:endParaRPr lang="he-IL"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564904"/>
            <a:ext cx="316230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105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930226"/>
          </a:xfrm>
        </p:spPr>
        <p:txBody>
          <a:bodyPr>
            <a:normAutofit fontScale="90000"/>
          </a:bodyPr>
          <a:lstStyle/>
          <a:p>
            <a:r>
              <a:rPr lang="he-IL" dirty="0" smtClean="0"/>
              <a:t> </a:t>
            </a:r>
            <a:r>
              <a:rPr lang="he-IL" sz="3200" dirty="0" smtClean="0"/>
              <a:t>החיילים הלבנים חסומים. המלך הלבן איננו יכול להתקדם לשורה השנייה, בהיותה נתונה לשליטת המלך היריב.</a:t>
            </a:r>
            <a:br>
              <a:rPr lang="he-IL" sz="3200" dirty="0" smtClean="0"/>
            </a:br>
            <a:r>
              <a:rPr lang="he-IL" sz="3200" dirty="0" smtClean="0"/>
              <a:t>גם ימינה ושמאלה אינו יכול ללכת, כיוון שהחייל השחור מאיים על ערוגות אלו. ובכן, האם לבן ספג מט והפסיד את המשחק?</a:t>
            </a:r>
            <a:endParaRPr lang="he-IL"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564904"/>
            <a:ext cx="316230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112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930226"/>
          </a:xfrm>
        </p:spPr>
        <p:txBody>
          <a:bodyPr>
            <a:normAutofit fontScale="90000"/>
          </a:bodyPr>
          <a:lstStyle/>
          <a:p>
            <a:r>
              <a:rPr lang="he-IL" dirty="0" smtClean="0"/>
              <a:t> </a:t>
            </a:r>
            <a:r>
              <a:rPr lang="he-IL" sz="3200" b="1" dirty="0" smtClean="0"/>
              <a:t>לא! </a:t>
            </a:r>
            <a:r>
              <a:rPr lang="he-IL" sz="3200" dirty="0" smtClean="0"/>
              <a:t>הלבן לא ספג מט כיוון שהמלך שלו איננו נתון תחת איום!</a:t>
            </a:r>
            <a:br>
              <a:rPr lang="he-IL" sz="3200" dirty="0" smtClean="0"/>
            </a:br>
            <a:r>
              <a:rPr lang="he-IL" sz="3200" dirty="0" smtClean="0"/>
              <a:t>מאחר </a:t>
            </a:r>
            <a:r>
              <a:rPr lang="he-IL" sz="2000" dirty="0" smtClean="0"/>
              <a:t>(= בגלל)</a:t>
            </a:r>
            <a:r>
              <a:rPr lang="he-IL" sz="3200" dirty="0" smtClean="0"/>
              <a:t> שלא עומד לרשות לבן מהלך חוקי </a:t>
            </a:r>
            <a:r>
              <a:rPr lang="he-IL" sz="2000" dirty="0" smtClean="0"/>
              <a:t>(אסור לוותר על מהלך)</a:t>
            </a:r>
            <a:br>
              <a:rPr lang="he-IL" sz="2000" dirty="0" smtClean="0"/>
            </a:br>
            <a:r>
              <a:rPr lang="he-IL" sz="3100" dirty="0" smtClean="0"/>
              <a:t>המשחק מסתיים בתיקו!</a:t>
            </a:r>
            <a:br>
              <a:rPr lang="he-IL" sz="3100" dirty="0" smtClean="0"/>
            </a:br>
            <a:r>
              <a:rPr lang="he-IL" sz="3100" dirty="0" smtClean="0"/>
              <a:t>מצב כזה נקרא </a:t>
            </a:r>
            <a:r>
              <a:rPr lang="he-IL" sz="3100" b="1" dirty="0" smtClean="0"/>
              <a:t>פט.</a:t>
            </a:r>
            <a:endParaRPr lang="he-IL" sz="3100" b="1"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564904"/>
            <a:ext cx="316230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49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כעת נדמיין: מה יקרה אם הלוח יחתך במקומות המסומנים, ואבן דומינו אחת תאבד.</a:t>
            </a:r>
            <a:endParaRPr lang="he-IL"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462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באיזו מן הדיאגרמות לבן בפט?</a:t>
            </a: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56992"/>
            <a:ext cx="324036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67348"/>
            <a:ext cx="3312368" cy="304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998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426170"/>
          </a:xfrm>
        </p:spPr>
        <p:txBody>
          <a:bodyPr>
            <a:normAutofit fontScale="90000"/>
          </a:bodyPr>
          <a:lstStyle/>
          <a:p>
            <a:r>
              <a:rPr lang="he-IL" dirty="0" smtClean="0"/>
              <a:t>בשמאלית. בימנית המלך הלבן מכה את החייל.</a:t>
            </a:r>
            <a:br>
              <a:rPr lang="he-IL" dirty="0" smtClean="0"/>
            </a:br>
            <a:r>
              <a:rPr lang="he-IL" dirty="0"/>
              <a:t>באיזו מן הדיאגרמות </a:t>
            </a:r>
            <a:r>
              <a:rPr lang="he-IL" dirty="0" smtClean="0"/>
              <a:t>הפעם לבן נמצא בפט</a:t>
            </a:r>
            <a:r>
              <a:rPr lang="he-IL"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7850"/>
            <a:ext cx="324036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47850"/>
            <a:ext cx="3168352"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281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23728" y="4800600"/>
            <a:ext cx="5154960" cy="1436712"/>
          </a:xfrm>
        </p:spPr>
        <p:txBody>
          <a:bodyPr>
            <a:normAutofit fontScale="90000"/>
          </a:bodyPr>
          <a:lstStyle/>
          <a:p>
            <a:r>
              <a:rPr lang="he-IL" dirty="0" smtClean="0"/>
              <a:t/>
            </a:r>
            <a:br>
              <a:rPr lang="he-IL" dirty="0" smtClean="0"/>
            </a:br>
            <a:r>
              <a:rPr lang="he-IL" dirty="0"/>
              <a:t/>
            </a:r>
            <a:br>
              <a:rPr lang="he-IL" dirty="0"/>
            </a:br>
            <a:r>
              <a:rPr lang="he-IL" dirty="0" smtClean="0"/>
              <a:t/>
            </a:r>
            <a:br>
              <a:rPr lang="he-IL" dirty="0" smtClean="0"/>
            </a:br>
            <a:r>
              <a:rPr lang="he-IL" dirty="0"/>
              <a:t/>
            </a:r>
            <a:br>
              <a:rPr lang="he-IL" dirty="0"/>
            </a:br>
            <a:r>
              <a:rPr lang="he-IL" dirty="0" smtClean="0"/>
              <a:t>תשובה לחידה: קיים פט בעמדה</a:t>
            </a:r>
            <a:r>
              <a:rPr lang="he-IL" smtClean="0"/>
              <a:t/>
            </a:r>
            <a:br>
              <a:rPr lang="he-IL" smtClean="0"/>
            </a:br>
            <a:r>
              <a:rPr lang="he-IL" smtClean="0"/>
              <a:t>הימנית</a:t>
            </a:r>
            <a:r>
              <a:rPr lang="he-IL" dirty="0"/>
              <a:t>. בשמאלית החייל הלבן הקיצוני רשאי להתקדם.</a:t>
            </a:r>
            <a:br>
              <a:rPr lang="he-IL" dirty="0"/>
            </a:br>
            <a:endParaRPr lang="he-IL" dirty="0"/>
          </a:p>
        </p:txBody>
      </p:sp>
      <p:pic>
        <p:nvPicPr>
          <p:cNvPr id="7" name="מציין מיקום של תמונה 6"/>
          <p:cNvPicPr>
            <a:picLocks noGrp="1" noChangeAspect="1"/>
          </p:cNvPicPr>
          <p:nvPr>
            <p:ph type="pic" idx="1"/>
          </p:nvPr>
        </p:nvPicPr>
        <p:blipFill>
          <a:blip r:embed="rId2">
            <a:extLst>
              <a:ext uri="{28A0092B-C50C-407E-A947-70E740481C1C}">
                <a14:useLocalDpi xmlns:a14="http://schemas.microsoft.com/office/drawing/2010/main" val="0"/>
              </a:ext>
            </a:extLst>
          </a:blip>
          <a:srcRect l="8338" r="8338"/>
          <a:stretch>
            <a:fillRect/>
          </a:stretch>
        </p:blipFill>
        <p:spPr>
          <a:xfrm>
            <a:off x="1792288" y="333375"/>
            <a:ext cx="5486400" cy="4103688"/>
          </a:xfrm>
        </p:spPr>
      </p:pic>
      <p:sp>
        <p:nvSpPr>
          <p:cNvPr id="4" name="מציין מיקום טקסט 3"/>
          <p:cNvSpPr>
            <a:spLocks noGrp="1"/>
          </p:cNvSpPr>
          <p:nvPr>
            <p:ph type="body" sz="half" idx="2"/>
          </p:nvPr>
        </p:nvSpPr>
        <p:spPr>
          <a:xfrm>
            <a:off x="1792288" y="4509120"/>
            <a:ext cx="5486400" cy="648072"/>
          </a:xfrm>
        </p:spPr>
        <p:txBody>
          <a:bodyPr>
            <a:noAutofit/>
          </a:bodyPr>
          <a:lstStyle/>
          <a:p>
            <a:r>
              <a:rPr lang="he-IL" sz="2400" dirty="0" smtClean="0"/>
              <a:t>הצלה מופלאה - זכרו! גם אם ליריבכם יתרון עצום, ייתכן שתצליחו לחמוק (=לברוח) בפט!</a:t>
            </a:r>
            <a:endParaRPr lang="he-IL" sz="2400" dirty="0"/>
          </a:p>
        </p:txBody>
      </p:sp>
    </p:spTree>
    <p:extLst>
      <p:ext uri="{BB962C8B-B14F-4D97-AF65-F5344CB8AC3E}">
        <p14:creationId xmlns:p14="http://schemas.microsoft.com/office/powerpoint/2010/main" val="1967901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פרק ה</a:t>
            </a:r>
            <a:br>
              <a:rPr lang="he-IL" dirty="0"/>
            </a:br>
            <a:r>
              <a:rPr lang="he-IL" dirty="0"/>
              <a:t>הצריח</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9" y="1844824"/>
            <a:ext cx="5859494" cy="4394620"/>
          </a:xfrm>
        </p:spPr>
      </p:pic>
    </p:spTree>
    <p:extLst>
      <p:ext uri="{BB962C8B-B14F-4D97-AF65-F5344CB8AC3E}">
        <p14:creationId xmlns:p14="http://schemas.microsoft.com/office/powerpoint/2010/main" val="3456131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הבה נכיר את הצריח!</a:t>
            </a: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671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1292696"/>
          </a:xfrm>
        </p:spPr>
        <p:txBody>
          <a:bodyPr/>
          <a:lstStyle/>
          <a:p>
            <a:r>
              <a:rPr lang="he-IL" dirty="0" smtClean="0"/>
              <a:t>הצריח הולך ישר לכל הכיוונים, גם משבצות רבות.</a:t>
            </a:r>
            <a:endParaRPr lang="he-IL" dirty="0"/>
          </a:p>
        </p:txBody>
      </p:sp>
      <p:pic>
        <p:nvPicPr>
          <p:cNvPr id="7" name="מציין מיקום של תמונה 6"/>
          <p:cNvPicPr>
            <a:picLocks noGrp="1" noChangeAspect="1"/>
          </p:cNvPicPr>
          <p:nvPr>
            <p:ph type="pic" idx="1"/>
          </p:nvPr>
        </p:nvPicPr>
        <p:blipFill>
          <a:blip r:embed="rId2">
            <a:extLst>
              <a:ext uri="{28A0092B-C50C-407E-A947-70E740481C1C}">
                <a14:useLocalDpi xmlns:a14="http://schemas.microsoft.com/office/drawing/2010/main" val="0"/>
              </a:ext>
            </a:extLst>
          </a:blip>
          <a:srcRect t="9914" b="9914"/>
          <a:stretch>
            <a:fillRect/>
          </a:stretch>
        </p:blipFill>
        <p:spPr>
          <a:xfrm>
            <a:off x="2339751" y="476250"/>
            <a:ext cx="4910361" cy="4640405"/>
          </a:xfrm>
        </p:spPr>
      </p:pic>
      <p:sp>
        <p:nvSpPr>
          <p:cNvPr id="4" name="מציין מיקום טקסט 3"/>
          <p:cNvSpPr>
            <a:spLocks noGrp="1"/>
          </p:cNvSpPr>
          <p:nvPr>
            <p:ph type="body" sz="half" idx="2"/>
          </p:nvPr>
        </p:nvSpPr>
        <p:spPr/>
        <p:txBody>
          <a:bodyPr/>
          <a:lstStyle/>
          <a:p>
            <a:endParaRPr lang="he-IL" dirty="0"/>
          </a:p>
        </p:txBody>
      </p:sp>
    </p:spTree>
    <p:extLst>
      <p:ext uri="{BB962C8B-B14F-4D97-AF65-F5344CB8AC3E}">
        <p14:creationId xmlns:p14="http://schemas.microsoft.com/office/powerpoint/2010/main" val="1032434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7" name="מציין מיקום של תמונה 6"/>
          <p:cNvPicPr>
            <a:picLocks noGrp="1" noChangeAspect="1"/>
          </p:cNvPicPr>
          <p:nvPr>
            <p:ph type="pic" idx="1"/>
          </p:nvPr>
        </p:nvPicPr>
        <p:blipFill>
          <a:blip r:embed="rId2">
            <a:extLst>
              <a:ext uri="{28A0092B-C50C-407E-A947-70E740481C1C}">
                <a14:useLocalDpi xmlns:a14="http://schemas.microsoft.com/office/drawing/2010/main" val="0"/>
              </a:ext>
            </a:extLst>
          </a:blip>
          <a:srcRect t="1003" b="1003"/>
          <a:stretch>
            <a:fillRect/>
          </a:stretch>
        </p:blipFill>
        <p:spPr>
          <a:xfrm>
            <a:off x="2699792" y="234531"/>
            <a:ext cx="4536504" cy="4881729"/>
          </a:xfrm>
        </p:spPr>
      </p:pic>
      <p:sp>
        <p:nvSpPr>
          <p:cNvPr id="4" name="מציין מיקום טקסט 3"/>
          <p:cNvSpPr>
            <a:spLocks noGrp="1"/>
          </p:cNvSpPr>
          <p:nvPr>
            <p:ph type="body" sz="half" idx="2"/>
          </p:nvPr>
        </p:nvSpPr>
        <p:spPr/>
        <p:txBody>
          <a:bodyPr>
            <a:normAutofit/>
          </a:bodyPr>
          <a:lstStyle/>
          <a:p>
            <a:r>
              <a:rPr lang="he-IL" sz="2000" dirty="0" smtClean="0"/>
              <a:t>העבירו את הצריח לפינה המסומנת במהלכים חוקיים,</a:t>
            </a:r>
          </a:p>
          <a:p>
            <a:r>
              <a:rPr lang="he-IL" sz="2000" dirty="0" smtClean="0"/>
              <a:t>מבלי להכות חיילים שחורים</a:t>
            </a:r>
            <a:endParaRPr lang="he-IL" sz="2000" dirty="0"/>
          </a:p>
        </p:txBody>
      </p:sp>
    </p:spTree>
    <p:extLst>
      <p:ext uri="{BB962C8B-B14F-4D97-AF65-F5344CB8AC3E}">
        <p14:creationId xmlns:p14="http://schemas.microsoft.com/office/powerpoint/2010/main" val="3677354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הפתרון:</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702" y="1340768"/>
            <a:ext cx="45365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5068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תרגול: כיצד מנחית לבן מט במסעו הבא?</a:t>
            </a: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47850"/>
            <a:ext cx="4101430" cy="410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208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תרגול: כיצד מנחית לבן מט במסעו הבא?</a:t>
            </a:r>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67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כעת יש לי 31 אבני דומינו של שתי משבצות, </a:t>
            </a:r>
            <a:br>
              <a:rPr lang="he-IL" dirty="0" smtClean="0"/>
            </a:br>
            <a:r>
              <a:rPr lang="he-IL" dirty="0" smtClean="0"/>
              <a:t>ו- 62 משבצות לכסות . האם אצליח?</a:t>
            </a:r>
            <a:endParaRPr lang="he-IL"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820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תרגול: כיצד מנחית לבן מט במסעו הבא?</a:t>
            </a:r>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916832"/>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624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תרגול: כיצד מנחית לבן מט במסעו הבא?</a:t>
            </a:r>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4168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תרגול: כיצד מנחית לבן מט במסעו הבא?</a:t>
            </a:r>
            <a:endParaRPr lang="he-I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922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פרק </a:t>
            </a:r>
            <a:r>
              <a:rPr lang="he-IL" dirty="0" smtClean="0"/>
              <a:t>ו</a:t>
            </a:r>
            <a:r>
              <a:rPr lang="he-IL" dirty="0"/>
              <a:t/>
            </a:r>
            <a:br>
              <a:rPr lang="he-IL" dirty="0"/>
            </a:br>
            <a:r>
              <a:rPr lang="he-IL" dirty="0"/>
              <a:t>ה</a:t>
            </a:r>
            <a:r>
              <a:rPr lang="he-IL" dirty="0" smtClean="0"/>
              <a:t>רץ</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868" y="1600200"/>
            <a:ext cx="4796263" cy="4525963"/>
          </a:xfrm>
        </p:spPr>
      </p:pic>
    </p:spTree>
    <p:extLst>
      <p:ext uri="{BB962C8B-B14F-4D97-AF65-F5344CB8AC3E}">
        <p14:creationId xmlns:p14="http://schemas.microsoft.com/office/powerpoint/2010/main" val="2515633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400" dirty="0" smtClean="0"/>
              <a:t>הבה נכיר את הרץ !</a:t>
            </a:r>
            <a:endParaRPr lang="he-IL" sz="2400"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28263" b="28263"/>
          <a:stretch>
            <a:fillRect/>
          </a:stretch>
        </p:blipFill>
        <p:spPr/>
      </p:pic>
      <p:sp>
        <p:nvSpPr>
          <p:cNvPr id="4" name="מציין מיקום טקסט 3"/>
          <p:cNvSpPr>
            <a:spLocks noGrp="1"/>
          </p:cNvSpPr>
          <p:nvPr>
            <p:ph type="body" sz="half" idx="2"/>
          </p:nvPr>
        </p:nvSpPr>
        <p:spPr/>
        <p:txBody>
          <a:bodyPr>
            <a:normAutofit/>
          </a:bodyPr>
          <a:lstStyle/>
          <a:p>
            <a:r>
              <a:rPr lang="he-IL" sz="2400" dirty="0" smtClean="0"/>
              <a:t>הרץ נע רק באלכסון. מספר משבצות כרצונו.</a:t>
            </a:r>
            <a:endParaRPr lang="he-IL" sz="2400" dirty="0"/>
          </a:p>
        </p:txBody>
      </p:sp>
    </p:spTree>
    <p:extLst>
      <p:ext uri="{BB962C8B-B14F-4D97-AF65-F5344CB8AC3E}">
        <p14:creationId xmlns:p14="http://schemas.microsoft.com/office/powerpoint/2010/main" val="1373815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 .לכל צד שני רצים, להשלמת שליטה על כל הערוגות.</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47850"/>
            <a:ext cx="3096344"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42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218258"/>
          </a:xfrm>
        </p:spPr>
        <p:txBody>
          <a:bodyPr>
            <a:normAutofit/>
          </a:bodyPr>
          <a:lstStyle/>
          <a:p>
            <a:r>
              <a:rPr lang="he-IL" dirty="0" smtClean="0"/>
              <a:t>בהנחה שהרגלים השחורים לא יזוזו,  </a:t>
            </a:r>
            <a:br>
              <a:rPr lang="he-IL" dirty="0" smtClean="0"/>
            </a:br>
            <a:r>
              <a:rPr lang="he-IL" dirty="0" smtClean="0"/>
              <a:t>איזה מהם יוכל הרץ הלבן להכות?</a:t>
            </a: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924944"/>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1988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578298"/>
          </a:xfrm>
        </p:spPr>
        <p:txBody>
          <a:bodyPr>
            <a:normAutofit fontScale="90000"/>
          </a:bodyPr>
          <a:lstStyle/>
          <a:p>
            <a:r>
              <a:rPr lang="he-IL" dirty="0" smtClean="0"/>
              <a:t>תשובה: הרגלי הקיצוני מימין, הוא היחיד הנמצא על ערוגה לבנה.</a:t>
            </a:r>
            <a:br>
              <a:rPr lang="he-IL" dirty="0" smtClean="0"/>
            </a:br>
            <a:r>
              <a:rPr lang="he-IL" dirty="0" smtClean="0"/>
              <a:t>לאיזה מארבעת הרצים ישנן הכי הרבה אפשרויות?</a:t>
            </a:r>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2780928"/>
            <a:ext cx="316230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157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7 אפשרויות לרץ השחור השמאלי.</a:t>
            </a:r>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690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כיצד לבן מנחית מט במסע?</a:t>
            </a:r>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7850"/>
            <a:ext cx="324036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47850"/>
            <a:ext cx="2952328"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7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69160"/>
            <a:ext cx="5486400" cy="1368152"/>
          </a:xfrm>
        </p:spPr>
        <p:txBody>
          <a:bodyPr>
            <a:normAutofit/>
          </a:bodyPr>
          <a:lstStyle/>
          <a:p>
            <a:r>
              <a:rPr lang="he-IL" dirty="0" smtClean="0"/>
              <a:t>לא! כל אבן-דומינו מכסה בדרך הטבע שתי משבצות סמוכות, שחורה ולבנה. כיוון שנחתכו 2 ערוגות לבנות, האבן האחרונה תצטרך לכסות 2 משבצות שחורות. אי אפשר עמוד במשימה.</a:t>
            </a:r>
            <a:endParaRPr lang="he-IL" dirty="0"/>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2632" b="2632"/>
          <a:stretch>
            <a:fillRect/>
          </a:stretch>
        </p:blipFill>
        <p:spPr/>
      </p:pic>
      <p:sp>
        <p:nvSpPr>
          <p:cNvPr id="4" name="מציין מיקום טקסט 3"/>
          <p:cNvSpPr>
            <a:spLocks noGrp="1"/>
          </p:cNvSpPr>
          <p:nvPr>
            <p:ph type="body" sz="half" idx="2"/>
          </p:nvPr>
        </p:nvSpPr>
        <p:spPr>
          <a:xfrm>
            <a:off x="1792288" y="4797152"/>
            <a:ext cx="6020072" cy="1512168"/>
          </a:xfrm>
        </p:spPr>
        <p:txBody>
          <a:bodyPr/>
          <a:lstStyle/>
          <a:p>
            <a:r>
              <a:rPr lang="he-IL" dirty="0" smtClean="0"/>
              <a:t>    </a:t>
            </a:r>
            <a:endParaRPr lang="he-IL" dirty="0"/>
          </a:p>
        </p:txBody>
      </p:sp>
    </p:spTree>
    <p:extLst>
      <p:ext uri="{BB962C8B-B14F-4D97-AF65-F5344CB8AC3E}">
        <p14:creationId xmlns:p14="http://schemas.microsoft.com/office/powerpoint/2010/main" val="10105489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כיצד לבן מנחית מט במסע?</a:t>
            </a:r>
            <a:endParaRPr lang="he-I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47850"/>
            <a:ext cx="324036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47850"/>
            <a:ext cx="3096344"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0573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כיצד לבן מנחית מט במסע?</a:t>
            </a:r>
            <a:endParaRPr lang="he-I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47850"/>
            <a:ext cx="3168352"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47850"/>
            <a:ext cx="3096344"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2520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מהו המסע </a:t>
            </a:r>
            <a:r>
              <a:rPr lang="he-IL" b="1" dirty="0" smtClean="0"/>
              <a:t>הגרוע </a:t>
            </a:r>
            <a:r>
              <a:rPr lang="he-IL" dirty="0" smtClean="0"/>
              <a:t>ביותר עבור לבן?</a:t>
            </a:r>
            <a:br>
              <a:rPr lang="he-IL" dirty="0" smtClean="0"/>
            </a:br>
            <a:r>
              <a:rPr lang="he-IL" dirty="0" smtClean="0"/>
              <a:t>(מוביל </a:t>
            </a:r>
            <a:r>
              <a:rPr lang="he-IL" smtClean="0"/>
              <a:t>לתיקו).</a:t>
            </a:r>
            <a:endParaRPr lang="he-I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847850"/>
            <a:ext cx="3096344"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47850"/>
            <a:ext cx="3168352"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4575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מהו המסע </a:t>
            </a:r>
            <a:r>
              <a:rPr lang="he-IL" b="1" dirty="0" smtClean="0"/>
              <a:t>הגרוע </a:t>
            </a:r>
            <a:r>
              <a:rPr lang="he-IL" dirty="0" smtClean="0"/>
              <a:t>ביותר עבור שחור?</a:t>
            </a:r>
            <a:br>
              <a:rPr lang="he-IL" dirty="0" smtClean="0"/>
            </a:br>
            <a:r>
              <a:rPr lang="he-IL" dirty="0" smtClean="0"/>
              <a:t>(מוביל לתיקו).</a:t>
            </a:r>
            <a:endParaRPr lang="he-IL"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4101430" cy="410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311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642194"/>
          </a:xfrm>
        </p:spPr>
        <p:txBody>
          <a:bodyPr>
            <a:normAutofit fontScale="90000"/>
          </a:bodyPr>
          <a:lstStyle/>
          <a:p>
            <a:r>
              <a:rPr lang="he-IL" dirty="0"/>
              <a:t>המסע הגרוע: רץ מכה צריח. פט ותיקו</a:t>
            </a:r>
            <a:r>
              <a:rPr lang="he-IL" dirty="0" smtClean="0"/>
              <a:t>!</a:t>
            </a:r>
            <a:br>
              <a:rPr lang="he-IL" dirty="0" smtClean="0"/>
            </a:br>
            <a:r>
              <a:rPr lang="he-IL" dirty="0" smtClean="0"/>
              <a:t>אכזבה רצינית לשחור.</a:t>
            </a:r>
            <a:r>
              <a:rPr lang="he-IL" dirty="0"/>
              <a:t/>
            </a:r>
            <a:br>
              <a:rPr lang="he-IL" dirty="0"/>
            </a:br>
            <a:endParaRPr lang="he-IL" dirty="0"/>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905660"/>
            <a:ext cx="5472608" cy="3628577"/>
          </a:xfrm>
        </p:spPr>
      </p:pic>
    </p:spTree>
    <p:extLst>
      <p:ext uri="{BB962C8B-B14F-4D97-AF65-F5344CB8AC3E}">
        <p14:creationId xmlns:p14="http://schemas.microsoft.com/office/powerpoint/2010/main" val="23718000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פרק </a:t>
            </a:r>
            <a:r>
              <a:rPr lang="he-IL" dirty="0" smtClean="0"/>
              <a:t>ז</a:t>
            </a:r>
            <a:r>
              <a:rPr lang="he-IL" dirty="0"/>
              <a:t/>
            </a:r>
            <a:br>
              <a:rPr lang="he-IL" dirty="0"/>
            </a:br>
            <a:r>
              <a:rPr lang="he-IL" dirty="0" smtClean="0"/>
              <a:t>המלכה</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1805810"/>
            <a:ext cx="2952328" cy="4316687"/>
          </a:xfrm>
        </p:spPr>
      </p:pic>
    </p:spTree>
    <p:extLst>
      <p:ext uri="{BB962C8B-B14F-4D97-AF65-F5344CB8AC3E}">
        <p14:creationId xmlns:p14="http://schemas.microsoft.com/office/powerpoint/2010/main" val="41906031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 </a:t>
            </a:r>
            <a:r>
              <a:rPr lang="he-IL" dirty="0"/>
              <a:t/>
            </a:r>
            <a:br>
              <a:rPr lang="he-IL" dirty="0"/>
            </a:br>
            <a:r>
              <a:rPr lang="he-IL" dirty="0" smtClean="0"/>
              <a:t>כעת נפגוש במלכה האצילה:</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856" y="1556792"/>
            <a:ext cx="2686596" cy="4634771"/>
          </a:xfrm>
        </p:spPr>
      </p:pic>
    </p:spTree>
    <p:extLst>
      <p:ext uri="{BB962C8B-B14F-4D97-AF65-F5344CB8AC3E}">
        <p14:creationId xmlns:p14="http://schemas.microsoft.com/office/powerpoint/2010/main" val="10061238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434282"/>
          </a:xfrm>
        </p:spPr>
        <p:txBody>
          <a:bodyPr>
            <a:normAutofit fontScale="90000"/>
          </a:bodyPr>
          <a:lstStyle/>
          <a:p>
            <a:r>
              <a:rPr lang="he-IL" dirty="0" smtClean="0"/>
              <a:t>המלכה הולכת הן באלכסון והן ישר</a:t>
            </a:r>
            <a:br>
              <a:rPr lang="he-IL" dirty="0" smtClean="0"/>
            </a:br>
            <a:r>
              <a:rPr lang="he-IL" dirty="0" smtClean="0"/>
              <a:t>כמו מלך אבל משבצות רבות</a:t>
            </a:r>
            <a:br>
              <a:rPr lang="he-IL" dirty="0" smtClean="0"/>
            </a:br>
            <a:r>
              <a:rPr lang="he-IL" dirty="0" smtClean="0"/>
              <a:t>כמו צירוף של צריח ורץ גם יחד!</a:t>
            </a:r>
            <a:br>
              <a:rPr lang="he-IL" dirty="0" smtClean="0"/>
            </a:br>
            <a:r>
              <a:rPr lang="he-IL" dirty="0" smtClean="0"/>
              <a:t>על כמה משבצות שולטת המלכה בעמדה הבאה?</a:t>
            </a:r>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3140968"/>
            <a:ext cx="316230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601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27! המלכה היא הכלי החזק ביותר!</a:t>
            </a:r>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8032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818658"/>
          </a:xfrm>
        </p:spPr>
        <p:txBody>
          <a:bodyPr/>
          <a:lstStyle/>
          <a:p>
            <a:r>
              <a:rPr lang="he-IL" dirty="0" smtClean="0"/>
              <a:t>חידה עתיקה ונהדרת:</a:t>
            </a:r>
            <a:br>
              <a:rPr lang="he-IL" dirty="0" smtClean="0"/>
            </a:br>
            <a:r>
              <a:rPr lang="he-IL" dirty="0" smtClean="0"/>
              <a:t>הציבו שמונה מלכות על הלוח</a:t>
            </a:r>
            <a:br>
              <a:rPr lang="he-IL" dirty="0" smtClean="0"/>
            </a:br>
            <a:r>
              <a:rPr lang="he-IL" dirty="0" smtClean="0"/>
              <a:t>כך שטווח פעולתן לא ייפגש.</a:t>
            </a:r>
            <a:br>
              <a:rPr lang="he-IL" dirty="0" smtClean="0"/>
            </a:br>
            <a:r>
              <a:rPr lang="he-IL" dirty="0" smtClean="0"/>
              <a:t>כלומר: ששתי מלכות לא 'תאיימנה' אחת על </a:t>
            </a:r>
            <a:r>
              <a:rPr lang="he-IL" dirty="0" err="1" smtClean="0"/>
              <a:t>השניה</a:t>
            </a:r>
            <a:r>
              <a:rPr lang="he-IL" dirty="0" smtClean="0"/>
              <a:t>.</a:t>
            </a:r>
            <a:br>
              <a:rPr lang="he-IL" dirty="0" smtClean="0"/>
            </a:br>
            <a:r>
              <a:rPr lang="he-IL" dirty="0" err="1" smtClean="0"/>
              <a:t>אסוק</a:t>
            </a:r>
            <a:r>
              <a:rPr lang="he-IL" dirty="0" smtClean="0"/>
              <a:t> ששתי מלכות תוצבנה על אותו אלכסון, טור , או שורה. </a:t>
            </a:r>
            <a:br>
              <a:rPr lang="he-IL" dirty="0" smtClean="0"/>
            </a:br>
            <a:r>
              <a:rPr lang="he-IL" dirty="0" smtClean="0"/>
              <a:t>בהצלחה!</a:t>
            </a:r>
            <a:endParaRPr lang="he-IL" dirty="0"/>
          </a:p>
        </p:txBody>
      </p:sp>
    </p:spTree>
    <p:extLst>
      <p:ext uri="{BB962C8B-B14F-4D97-AF65-F5344CB8AC3E}">
        <p14:creationId xmlns:p14="http://schemas.microsoft.com/office/powerpoint/2010/main" val="77483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3688" y="5517232"/>
            <a:ext cx="5486400" cy="1008112"/>
          </a:xfrm>
        </p:spPr>
        <p:txBody>
          <a:bodyPr>
            <a:normAutofit/>
          </a:bodyPr>
          <a:lstStyle/>
          <a:p>
            <a:r>
              <a:rPr lang="he-IL" dirty="0" smtClean="0"/>
              <a:t>משחק השחמט מקנה יכולת תכנון, חשיבה מופשטת, סובלנות </a:t>
            </a:r>
            <a:r>
              <a:rPr lang="he-IL" b="0" dirty="0" smtClean="0"/>
              <a:t>(לכל צד יש תור שלו)</a:t>
            </a:r>
            <a:r>
              <a:rPr lang="he-IL" dirty="0" smtClean="0"/>
              <a:t>, ויכולת הערכת מצב וקבלת החלטות. </a:t>
            </a:r>
            <a:endParaRPr lang="he-IL" dirty="0"/>
          </a:p>
        </p:txBody>
      </p:sp>
      <p:pic>
        <p:nvPicPr>
          <p:cNvPr id="8" name="מציין מיקום של תמונה 7"/>
          <p:cNvPicPr>
            <a:picLocks noGrp="1" noChangeAspect="1"/>
          </p:cNvPicPr>
          <p:nvPr>
            <p:ph type="pic" idx="1"/>
          </p:nvPr>
        </p:nvPicPr>
        <p:blipFill>
          <a:blip r:embed="rId2">
            <a:extLst>
              <a:ext uri="{28A0092B-C50C-407E-A947-70E740481C1C}">
                <a14:useLocalDpi xmlns:a14="http://schemas.microsoft.com/office/drawing/2010/main" val="0"/>
              </a:ext>
            </a:extLst>
          </a:blip>
          <a:srcRect t="20764" b="20764"/>
          <a:stretch>
            <a:fillRect/>
          </a:stretch>
        </p:blipFill>
        <p:spPr>
          <a:xfrm>
            <a:off x="3059832" y="764704"/>
            <a:ext cx="4824299" cy="3672731"/>
          </a:xfrm>
        </p:spPr>
      </p:pic>
      <p:sp>
        <p:nvSpPr>
          <p:cNvPr id="4" name="מציין מיקום טקסט 3"/>
          <p:cNvSpPr>
            <a:spLocks noGrp="1"/>
          </p:cNvSpPr>
          <p:nvPr>
            <p:ph type="body" sz="half" idx="2"/>
          </p:nvPr>
        </p:nvSpPr>
        <p:spPr>
          <a:xfrm flipV="1">
            <a:off x="1792288" y="6172200"/>
            <a:ext cx="5486400" cy="65112"/>
          </a:xfrm>
        </p:spPr>
        <p:txBody>
          <a:bodyPr>
            <a:normAutofit fontScale="25000" lnSpcReduction="20000"/>
          </a:bodyPr>
          <a:lstStyle/>
          <a:p>
            <a:endParaRPr lang="he-IL" dirty="0"/>
          </a:p>
        </p:txBody>
      </p:sp>
    </p:spTree>
    <p:extLst>
      <p:ext uri="{BB962C8B-B14F-4D97-AF65-F5344CB8AC3E}">
        <p14:creationId xmlns:p14="http://schemas.microsoft.com/office/powerpoint/2010/main" val="36113051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דוגמה לפתרון, אחת מ-92 אפשריות!</a:t>
            </a:r>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460851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4693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פרק </a:t>
            </a:r>
            <a:r>
              <a:rPr lang="he-IL" dirty="0" smtClean="0"/>
              <a:t>ח</a:t>
            </a:r>
            <a:r>
              <a:rPr lang="he-IL" dirty="0"/>
              <a:t/>
            </a:r>
            <a:br>
              <a:rPr lang="he-IL" dirty="0"/>
            </a:br>
            <a:r>
              <a:rPr lang="he-IL" dirty="0" smtClean="0"/>
              <a:t>הפרש</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219" y="1759657"/>
            <a:ext cx="5401093" cy="4045607"/>
          </a:xfrm>
        </p:spPr>
      </p:pic>
    </p:spTree>
    <p:extLst>
      <p:ext uri="{BB962C8B-B14F-4D97-AF65-F5344CB8AC3E}">
        <p14:creationId xmlns:p14="http://schemas.microsoft.com/office/powerpoint/2010/main" val="24219557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548681"/>
            <a:ext cx="7772400" cy="1800199"/>
          </a:xfrm>
        </p:spPr>
        <p:txBody>
          <a:bodyPr/>
          <a:lstStyle/>
          <a:p>
            <a:r>
              <a:rPr lang="he-IL" dirty="0" smtClean="0"/>
              <a:t>הכירו את הפרש!</a:t>
            </a:r>
            <a:endParaRPr lang="he-IL" dirty="0"/>
          </a:p>
        </p:txBody>
      </p:sp>
      <p:sp>
        <p:nvSpPr>
          <p:cNvPr id="3" name="כותרת משנה 2"/>
          <p:cNvSpPr>
            <a:spLocks noGrp="1"/>
          </p:cNvSpPr>
          <p:nvPr>
            <p:ph type="subTitle" idx="1"/>
          </p:nvPr>
        </p:nvSpPr>
        <p:spPr>
          <a:xfrm>
            <a:off x="1547664" y="620688"/>
            <a:ext cx="6400800" cy="1752600"/>
          </a:xfrm>
        </p:spPr>
        <p:txBody>
          <a:bodyPr/>
          <a:lstStyle/>
          <a:p>
            <a:endParaRPr lang="he-I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852936"/>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0857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הפרש מדלג אל הערוגות המסומנות</a:t>
            </a:r>
            <a:endParaRPr lang="he-IL" dirty="0"/>
          </a:p>
        </p:txBody>
      </p:sp>
      <p:sp>
        <p:nvSpPr>
          <p:cNvPr id="3" name="מציין מיקום תוכן 2"/>
          <p:cNvSpPr>
            <a:spLocks noGrp="1"/>
          </p:cNvSpPr>
          <p:nvPr>
            <p:ph idx="1"/>
          </p:nvPr>
        </p:nvSpPr>
        <p:spPr/>
        <p:txBody>
          <a:bodyPr/>
          <a:lstStyle/>
          <a:p>
            <a:endParaRPr lang="he-I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4029422" cy="402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5953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הפרש בשדות אחרים</a:t>
            </a:r>
            <a:endParaRPr lang="he-IL" dirty="0"/>
          </a:p>
        </p:txBody>
      </p:sp>
      <p:sp>
        <p:nvSpPr>
          <p:cNvPr id="3" name="מציין מיקום תוכן 2"/>
          <p:cNvSpPr>
            <a:spLocks noGrp="1"/>
          </p:cNvSpPr>
          <p:nvPr>
            <p:ph idx="1"/>
          </p:nvPr>
        </p:nvSpPr>
        <p:spPr/>
        <p:txBody>
          <a:bodyPr/>
          <a:lstStyle/>
          <a:p>
            <a:endParaRPr lang="he-I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4245446" cy="4245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5216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הפרש העצוב</a:t>
            </a:r>
            <a:endParaRPr lang="he-IL" dirty="0"/>
          </a:p>
        </p:txBody>
      </p:sp>
      <p:sp>
        <p:nvSpPr>
          <p:cNvPr id="3" name="מציין מיקום תוכן 2"/>
          <p:cNvSpPr>
            <a:spLocks noGrp="1"/>
          </p:cNvSpPr>
          <p:nvPr>
            <p:ph idx="1"/>
          </p:nvPr>
        </p:nvSpPr>
        <p:spPr/>
        <p:txBody>
          <a:bodyPr/>
          <a:lstStyle/>
          <a:p>
            <a:endParaRPr lang="he-I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47850"/>
            <a:ext cx="4317454" cy="431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4107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נסו נא לנסח כלל: כיצד הולך הפרש!</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126" y="1700808"/>
            <a:ext cx="8216430" cy="3600400"/>
          </a:xfrm>
        </p:spPr>
      </p:pic>
    </p:spTree>
    <p:extLst>
      <p:ext uri="{BB962C8B-B14F-4D97-AF65-F5344CB8AC3E}">
        <p14:creationId xmlns:p14="http://schemas.microsoft.com/office/powerpoint/2010/main" val="18231576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נסו נא לנסח כלל: כיצד הולך הפרש!</a:t>
            </a:r>
            <a:endParaRPr lang="he-IL" dirty="0"/>
          </a:p>
        </p:txBody>
      </p:sp>
      <p:sp>
        <p:nvSpPr>
          <p:cNvPr id="3" name="מציין מיקום תוכן 2"/>
          <p:cNvSpPr>
            <a:spLocks noGrp="1"/>
          </p:cNvSpPr>
          <p:nvPr>
            <p:ph idx="1"/>
          </p:nvPr>
        </p:nvSpPr>
        <p:spPr/>
        <p:txBody>
          <a:bodyPr/>
          <a:lstStyle/>
          <a:p>
            <a:r>
              <a:rPr lang="he-IL" dirty="0"/>
              <a:t>הפרש הוא המיוחד והמעניין בכלי השחמט. הילוכו מזכיר צורת רי"ש - קודם שתי משבצות בקו ישר (קדימה, אחורה, ימינה או שמאלה) ולאחר מכן משבצת אחת בפניה. בנוסף יש לפרש תכונה מיוחדת - הוא מדלג מעל כלים - בין אם אלו כלי היריב או כל כלי מהצבא שלו. אם הפרש מסיים את מסעו בערוגה שבה נמצא כלי אויב, הוא יכול להכותו - ולהתייצב במקומו. כשהפרש מדלג מעל כלי הוא אינו מכה אותו</a:t>
            </a:r>
            <a:r>
              <a:rPr lang="he-IL" dirty="0" smtClean="0"/>
              <a:t>. (אתר השחמט הישראלי).</a:t>
            </a:r>
            <a:endParaRPr lang="he-IL" dirty="0"/>
          </a:p>
        </p:txBody>
      </p:sp>
    </p:spTree>
    <p:extLst>
      <p:ext uri="{BB962C8B-B14F-4D97-AF65-F5344CB8AC3E}">
        <p14:creationId xmlns:p14="http://schemas.microsoft.com/office/powerpoint/2010/main" val="18060071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ההגדרה החוקית</a:t>
            </a:r>
            <a:endParaRPr lang="he-IL" dirty="0"/>
          </a:p>
        </p:txBody>
      </p:sp>
      <p:sp>
        <p:nvSpPr>
          <p:cNvPr id="3" name="מציין מיקום תוכן 2"/>
          <p:cNvSpPr>
            <a:spLocks noGrp="1"/>
          </p:cNvSpPr>
          <p:nvPr>
            <p:ph idx="1"/>
          </p:nvPr>
        </p:nvSpPr>
        <p:spPr/>
        <p:txBody>
          <a:bodyPr/>
          <a:lstStyle/>
          <a:p>
            <a:r>
              <a:rPr lang="he-IL" dirty="0" smtClean="0"/>
              <a:t>הפרש יכול לנסוע לאחת הערוגות הקרובות ביותר לזו שעליה הוא עומד</a:t>
            </a:r>
          </a:p>
          <a:p>
            <a:endParaRPr lang="he-IL" dirty="0"/>
          </a:p>
          <a:p>
            <a:r>
              <a:rPr lang="he-IL" dirty="0" smtClean="0"/>
              <a:t>אך לא באותו טור, שורה או אלכסון.</a:t>
            </a:r>
          </a:p>
          <a:p>
            <a:r>
              <a:rPr lang="he-IL" dirty="0" smtClean="0"/>
              <a:t>כל מקום שמלכה יכולה ללכת אליו – פרש אינו יכול!</a:t>
            </a:r>
          </a:p>
          <a:p>
            <a:r>
              <a:rPr lang="he-IL" dirty="0" smtClean="0"/>
              <a:t>אבל רק הוא יכול לדלג מעל כלים !</a:t>
            </a:r>
          </a:p>
          <a:p>
            <a:endParaRPr lang="he-IL" dirty="0"/>
          </a:p>
        </p:txBody>
      </p:sp>
    </p:spTree>
    <p:extLst>
      <p:ext uri="{BB962C8B-B14F-4D97-AF65-F5344CB8AC3E}">
        <p14:creationId xmlns:p14="http://schemas.microsoft.com/office/powerpoint/2010/main" val="85508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930226"/>
          </a:xfrm>
        </p:spPr>
        <p:txBody>
          <a:bodyPr>
            <a:normAutofit fontScale="90000"/>
          </a:bodyPr>
          <a:lstStyle/>
          <a:p>
            <a:r>
              <a:rPr lang="he-IL" dirty="0" smtClean="0"/>
              <a:t>ירבה לו סוסים....</a:t>
            </a:r>
            <a:br>
              <a:rPr lang="he-IL" dirty="0" smtClean="0"/>
            </a:br>
            <a:r>
              <a:rPr lang="he-IL" dirty="0" smtClean="0"/>
              <a:t>כמה פרשים תוכלו להציב מבלי ש'יאיימו' </a:t>
            </a:r>
            <a:br>
              <a:rPr lang="he-IL" dirty="0" smtClean="0"/>
            </a:br>
            <a:r>
              <a:rPr lang="he-IL" dirty="0" smtClean="0"/>
              <a:t>אחד על השני?</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276872"/>
            <a:ext cx="5485281" cy="3650205"/>
          </a:xfrm>
        </p:spPr>
      </p:pic>
    </p:spTree>
    <p:extLst>
      <p:ext uri="{BB962C8B-B14F-4D97-AF65-F5344CB8AC3E}">
        <p14:creationId xmlns:p14="http://schemas.microsoft.com/office/powerpoint/2010/main" val="373382009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1850</Words>
  <Application>Microsoft Office PowerPoint</Application>
  <PresentationFormat>‫הצגה על המסך (4:3)</PresentationFormat>
  <Paragraphs>362</Paragraphs>
  <Slides>129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129</vt:i4>
      </vt:variant>
    </vt:vector>
  </HeadingPairs>
  <TitlesOfParts>
    <vt:vector size="130" baseType="lpstr">
      <vt:lpstr>ערכת נושא Office</vt:lpstr>
      <vt:lpstr>פרק א הכרות כללית עם שחמט</vt:lpstr>
      <vt:lpstr>משחק השחמט הוא משחק תחרותי בין שני יריבים, המתנהל על לוח שכולל 64 משבצות בשחור- לבן</vt:lpstr>
      <vt:lpstr>ראשית השחמט  מסתורית</vt:lpstr>
      <vt:lpstr>בין השאר, ישנה אגדה ששלמה המלך המציא את השחמט</vt:lpstr>
      <vt:lpstr>בשחמט מפעילים את המוח היטב. הבה ננסה חידה. למי שאינו חפץ בחידה – ניתן לעבור לשקופית 10. הרי האתגר: </vt:lpstr>
      <vt:lpstr>כעת נדמיין: מה יקרה אם הלוח יחתך במקומות המסומנים, ואבן דומינו אחת תאבד.</vt:lpstr>
      <vt:lpstr>כעת יש לי 31 אבני דומינו של שתי משבצות,  ו- 62 משבצות לכסות . האם אצליח?</vt:lpstr>
      <vt:lpstr>לא! כל אבן-דומינו מכסה בדרך הטבע שתי משבצות סמוכות, שחורה ולבנה. כיוון שנחתכו 2 ערוגות לבנות, האבן האחרונה תצטרך לכסות 2 משבצות שחורות. אי אפשר עמוד במשימה.</vt:lpstr>
      <vt:lpstr>משחק השחמט מקנה יכולת תכנון, חשיבה מופשטת, סובלנות (לכל צד יש תור שלו), ויכולת הערכת מצב וקבלת החלטות. </vt:lpstr>
      <vt:lpstr>פרק ב המלך</vt:lpstr>
      <vt:lpstr>אנו שמחים להציג בפניכם את חוקי השחמט! הרשו לי להציג בפניכם את החשוב בכלי השחמט:  המלך! </vt:lpstr>
      <vt:lpstr>מדוע המלך הוא הכלי הכי חשוב? כי אין שחמט בלי מלך. כתב הרב אברהם אבן עזרא:  ארץ בלי אדמה מלכיה ושריה  הולכים בלי נשמה אם המלך שממה לא תחיה כל נשמה  מה פירוש אמרה זו? נסו את כוחכם וזהו את התשובה הנכונה:  א.  מלך חייב להיות פורה. ב. אם המלך עצוב, הכול עצובים. ג.  אין משחק שחמט בלי המלך. ד. חשוב שיהיה מלך כשהארץ מדברית.  </vt:lpstr>
      <vt:lpstr>והתשובה הנכונה היא: ג! אין שחמט ללא מלך. כשהשח =מלך בפרסית,  מת, (מט)  - המשחק הסתיים. </vt:lpstr>
      <vt:lpstr>לכל צד יש מלך בתחילת המשחק. הנה הם לפניכם:</vt:lpstr>
      <vt:lpstr>המלך רשאי לצעוד ערוגה אחת בכל כיוון, גם באלכסון. אבל אף כלי אינו יכול ללכת לערוגה (= משבצת), אם היא תפוסה על ידי כלי  שלו, כמו כאן:  </vt:lpstr>
      <vt:lpstr>לא הבנתי.</vt:lpstr>
      <vt:lpstr>מצגת של PowerPoint</vt:lpstr>
      <vt:lpstr>מצגת של PowerPoint</vt:lpstr>
      <vt:lpstr>רגע.</vt:lpstr>
      <vt:lpstr>מצגת של PowerPoint</vt:lpstr>
      <vt:lpstr>לתפוש את המלוכה.</vt:lpstr>
      <vt:lpstr>נתרגל: כמה אפשרויות יש למלך ללכת  בעמדה הבאה? א.6  ב. 8  ג.4  ד.5</vt:lpstr>
      <vt:lpstr>והתשובה הנכונה: ב. 8! ובמצב שלפנינו, כמה אפשרויות? א.6  ב. 8  ג.4  ד.5</vt:lpstr>
      <vt:lpstr>נכון. ד. 5. מה יקרה למספר האפשרויות כשהמלך בפינה? א. 3   ב. 4    ג. 5   ד. 6</vt:lpstr>
      <vt:lpstr> אכן,  א. 3.  עכשיו אחד מורכב יותר: כמה אפשרויות חוקיות ישנן למלך הלבן? א. 3.    ב. 4    ג. 5.   ד. 8   </vt:lpstr>
      <vt:lpstr>א. 3. הן מסומנות ב- x. כל האחרות תפושות בידי כלים לבנים,  או נשלטות (=מאוימות) בידי המלך השחור . וכמה אפשרויות ישנן למלך השחור? </vt:lpstr>
      <vt:lpstr> 5 אפשרויות. 8 הסובבות אותו, פחות אלו שלבן שולט בהן. הן מסומנות:</vt:lpstr>
      <vt:lpstr>נדגיש: לא מכים (='אוכלים' ) מלך.  כשמלך נתון ל'איום' בהכאה, חובה להגן עליו במהלך הבא.</vt:lpstr>
      <vt:lpstr>הכרנו את המלך. </vt:lpstr>
      <vt:lpstr>בקרוב מאוד נכיר את כל הכלים!</vt:lpstr>
      <vt:lpstr>פרק ג חיילים</vt:lpstr>
      <vt:lpstr>זהו החייל.  יש שקוראים לו רגלי, כיוון שהוא 'הולך ברגל'</vt:lpstr>
      <vt:lpstr>בתחילת המשחק, ישנם 8 חיילים לכל צד.</vt:lpstr>
      <vt:lpstr>חיילים ללא מורא</vt:lpstr>
      <vt:lpstr>החייל מתקדם ישר, משבצת אחת בכל פעם.</vt:lpstr>
      <vt:lpstr>אולם, חייל העומד מול יריבו, מתקשה לשלוף נשק.</vt:lpstr>
      <vt:lpstr>לסיכום מהלך החייל: לאיזה חייל בעמדה הבאה ישנן הכי הרבה אפשרויות?  א. לעליון. ב. לימני. ג. לתחתון. ד.לשמאלי.</vt:lpstr>
      <vt:lpstr>לחייל התחתון. כמה אפשרויות יש לו? </vt:lpstr>
      <vt:lpstr>ארבע אפשרויות. טרם (=עוד לא) טיפלנו במצב שחייל מגיע לשורה האחרונה</vt:lpstr>
      <vt:lpstr>מדוע יש מלכים בעמדה האחרונה? כי אין שחמט בלי מלכים. ובכן, חייל שמגיע לשורה האחרונה, עולה בדרגה!</vt:lpstr>
      <vt:lpstr>אפשר לבחור במקום החייל  כל כלי (חוץ מחייל ומלך).</vt:lpstr>
      <vt:lpstr>רבים נוהגים לכנות פעולה זו 'הכתרה' , כי בדרך כלל  בוחרים במלכה, הכלי החזק ביותר.</vt:lpstr>
      <vt:lpstr>רגע.</vt:lpstr>
      <vt:lpstr>מצגת של PowerPoint</vt:lpstr>
      <vt:lpstr>אפשרויות נוספות לחייל העולה בדרגה הרץ                      והצריח</vt:lpstr>
      <vt:lpstr>וכמובן, הפרש האציל.</vt:lpstr>
      <vt:lpstr>אם כן, חייל בשורה השביעית יכול להתקדם, ולבחור להפוך לאחד מארבעת הכלים. כמה אפשרויות יש לפי זה לחייל הבא?</vt:lpstr>
      <vt:lpstr>התשובה הנכונה היא 12! החייל יכול: א. להכות את הפרש שלימינו. ב. להכות את הרץ משמאלו. ג. להתקדם. בכל אחת מהכרעות אלו, הוא יכול לבחור אחת מארבע אפשרויות: מלכה, צריח, רץ או פרש.</vt:lpstr>
      <vt:lpstr>נתרגל מעט: מהו המהלך החוקי היחיד העומד לרשות לבן?</vt:lpstr>
      <vt:lpstr>מהו המהלך החוקי היחיד העומד לרשות לבן?</vt:lpstr>
      <vt:lpstr>מהו המהלך החוקי היחיד העומד לרשות לבן?</vt:lpstr>
      <vt:lpstr>מהו המהלך החוקי היחיד העומד לרשות לבן?</vt:lpstr>
      <vt:lpstr>מהו המהלך החוקי היחיד העומד לרשות לבן?</vt:lpstr>
      <vt:lpstr>פרק ד מט , שח ופט</vt:lpstr>
      <vt:lpstr>מט ושח כאשר המלך נתון תחת איום- הרי זו התראת שח. הצד המאוים חייב להתגונן מפניה במהלך הבא. אם אין כל הגנה כזו- זהו מט. הצד שקיבל מט - הפסיד. מטרת המשחק היא להנחית מט למלך היריב. איזו משתי העמדות הבאות היא מט?</vt:lpstr>
      <vt:lpstr>רק השמאלית. בימנית המלך הלבן פשוט מכה את החייל.  באיזו מן העמדות הפעם לבן ספג במט?</vt:lpstr>
      <vt:lpstr>בעמדה הימנית. בשמאלית חייל לבן יכול להכות את החייל העוין (=אויב), המאיים על מלכו. הבה נתבונן בעמדה הבאה. תורו של לבן.</vt:lpstr>
      <vt:lpstr> החיילים הלבנים חסומים. המלך הלבן איננו יכול להתקדם לשורה השנייה, בהיותה נתונה לשליטת המלך היריב. גם ימינה ושמאלה אינו יכול ללכת, כיוון שהחייל השחור מאיים על ערוגות אלו. ובכן, האם לבן ספג מט והפסיד את המשחק?</vt:lpstr>
      <vt:lpstr> לא! הלבן לא ספג מט כיוון שהמלך שלו איננו נתון תחת איום! מאחר (= בגלל) שלא עומד לרשות לבן מהלך חוקי (אסור לוותר על מהלך) המשחק מסתיים בתיקו! מצב כזה נקרא פט.</vt:lpstr>
      <vt:lpstr>באיזו מן הדיאגרמות לבן בפט?</vt:lpstr>
      <vt:lpstr>בשמאלית. בימנית המלך הלבן מכה את החייל. באיזו מן הדיאגרמות הפעם לבן נמצא בפט?</vt:lpstr>
      <vt:lpstr>    תשובה לחידה: קיים פט בעמדה הימנית. בשמאלית החייל הלבן הקיצוני רשאי להתקדם. </vt:lpstr>
      <vt:lpstr>פרק ה הצריח</vt:lpstr>
      <vt:lpstr>הבה נכיר את הצריח!</vt:lpstr>
      <vt:lpstr>הצריח הולך ישר לכל הכיוונים, גם משבצות רבות.</vt:lpstr>
      <vt:lpstr>מצגת של PowerPoint</vt:lpstr>
      <vt:lpstr>הפתרון:</vt:lpstr>
      <vt:lpstr>תרגול: כיצד מנחית לבן מט במסעו הבא?</vt:lpstr>
      <vt:lpstr>תרגול: כיצד מנחית לבן מט במסעו הבא?</vt:lpstr>
      <vt:lpstr>תרגול: כיצד מנחית לבן מט במסעו הבא?</vt:lpstr>
      <vt:lpstr>תרגול: כיצד מנחית לבן מט במסעו הבא?</vt:lpstr>
      <vt:lpstr>תרגול: כיצד מנחית לבן מט במסעו הבא?</vt:lpstr>
      <vt:lpstr>פרק ו הרץ</vt:lpstr>
      <vt:lpstr>הבה נכיר את הרץ !</vt:lpstr>
      <vt:lpstr> .לכל צד שני רצים, להשלמת שליטה על כל הערוגות.</vt:lpstr>
      <vt:lpstr>בהנחה שהרגלים השחורים לא יזוזו,   איזה מהם יוכל הרץ הלבן להכות?</vt:lpstr>
      <vt:lpstr>תשובה: הרגלי הקיצוני מימין, הוא היחיד הנמצא על ערוגה לבנה. לאיזה מארבעת הרצים ישנן הכי הרבה אפשרויות?</vt:lpstr>
      <vt:lpstr>7 אפשרויות לרץ השחור השמאלי.</vt:lpstr>
      <vt:lpstr>כיצד לבן מנחית מט במסע?</vt:lpstr>
      <vt:lpstr>כיצד לבן מנחית מט במסע?</vt:lpstr>
      <vt:lpstr>כיצד לבן מנחית מט במסע?</vt:lpstr>
      <vt:lpstr>מהו המסע הגרוע ביותר עבור לבן? (מוביל לתיקו).</vt:lpstr>
      <vt:lpstr>מהו המסע הגרוע ביותר עבור שחור? (מוביל לתיקו).</vt:lpstr>
      <vt:lpstr>המסע הגרוע: רץ מכה צריח. פט ותיקו! אכזבה רצינית לשחור. </vt:lpstr>
      <vt:lpstr>פרק ז המלכה</vt:lpstr>
      <vt:lpstr>  כעת נפגוש במלכה האצילה:</vt:lpstr>
      <vt:lpstr>המלכה הולכת הן באלכסון והן ישר כמו מלך אבל משבצות רבות כמו צירוף של צריח ורץ גם יחד! על כמה משבצות שולטת המלכה בעמדה הבאה?</vt:lpstr>
      <vt:lpstr>27! המלכה היא הכלי החזק ביותר!</vt:lpstr>
      <vt:lpstr>חידה עתיקה ונהדרת: הציבו שמונה מלכות על הלוח כך שטווח פעולתן לא ייפגש. כלומר: ששתי מלכות לא 'תאיימנה' אחת על השניה. אסוק ששתי מלכות תוצבנה על אותו אלכסון, טור , או שורה.  בהצלחה!</vt:lpstr>
      <vt:lpstr>דוגמה לפתרון, אחת מ-92 אפשריות!</vt:lpstr>
      <vt:lpstr>פרק ח הפרש</vt:lpstr>
      <vt:lpstr>הכירו את הפרש!</vt:lpstr>
      <vt:lpstr>הפרש מדלג אל הערוגות המסומנות</vt:lpstr>
      <vt:lpstr>הפרש בשדות אחרים</vt:lpstr>
      <vt:lpstr>הפרש העצוב</vt:lpstr>
      <vt:lpstr>נסו נא לנסח כלל: כיצד הולך הפרש!</vt:lpstr>
      <vt:lpstr>נסו נא לנסח כלל: כיצד הולך הפרש!</vt:lpstr>
      <vt:lpstr>ההגדרה החוקית</vt:lpstr>
      <vt:lpstr>ירבה לו סוסים.... כמה פרשים תוכלו להציב מבלי ש'יאיימו'  אחד על השני?</vt:lpstr>
      <vt:lpstr>32 פרשים חיים בשלום!</vt:lpstr>
      <vt:lpstr>32 פרשים חיים בשלום!</vt:lpstr>
      <vt:lpstr>פרק ט סיכום</vt:lpstr>
      <vt:lpstr>סיכום מהלך הכלים</vt:lpstr>
      <vt:lpstr>תרגיל מסכם</vt:lpstr>
      <vt:lpstr>הכלים שולטים על כל הערוגות</vt:lpstr>
      <vt:lpstr>פרק י סוגי תיקו חלק גדול ממשחקי השחמט מסתימים בתיקו. כיצד?</vt:lpstr>
      <vt:lpstr>א. חומר לא מספיק. כאשר אין לאף צד מספיק כלים כדי להנחית מט בכל צורה שהיא. הכינוי המקצועי הוא: 'אין מט עזר', כלומר: אין מט אפילו בשיתוף פעולה של שני הצדדים. הרי דוגמאות.</vt:lpstr>
      <vt:lpstr>ב. 50 מסעים ללא הכאה וללא הזזת חייל. אלו שתי הפעולות שאינן הפיכות. לפיכך בלעדיהן מסתבר שהמשחק איננו מתקדם. גם לבעל יתרון זמן קצוב לממש יתרונו. מסע= מהלך לכל צד.</vt:lpstr>
      <vt:lpstr>ג. פט אותו כבר הכרנו. נוסיף כאן שפט הוא הסיבה היחידה בשלה כדאי לעתים להפוך חייל שהגיע לשורה האחרונה לרץ או לצריח. </vt:lpstr>
      <vt:lpstr> ד. מצב חוזר כאשר שחקן יכול לבצע מסע המוביל לחזרת אותה עמדה (והאפשרויות הטמונות בה) בפעם השלישית, הוא רשאי לדרוש תיקו. </vt:lpstr>
      <vt:lpstr>בגרעון מלכה, הלבן מטריד את המלך השחור בהתראות שח חוזרות ונשנות על אותן ערוגות. כשהלבן יצליח להגיע בפעם השלישית לאותה עמדה – הוא יוכל לדרוש לפני כן תיקו.</vt:lpstr>
      <vt:lpstr>ה. הסכמה הדדית בכל עת ששני הצדדים חפצים בכך, ניתן להסכים על תוצאת תיקו. יש להציע תיקו כשתורך, ובמקרה של שימוש בשעון, טרם לחיצה עליו. ההצעה היא בתוקף עד שהיריב מבצע מסע. </vt:lpstr>
      <vt:lpstr>פרק יא  הצרחה</vt:lpstr>
      <vt:lpstr>הצרחה בה הצריח חולף על פני שתי ערוגות נקראת גדולה</vt:lpstr>
      <vt:lpstr>בעמודה השמאלית ההפרעות הן זמניות. בימנית לא תתקיים יותר הצרחה.</vt:lpstr>
      <vt:lpstr>                                    מהן אפשרויות ההצרחה? </vt:lpstr>
      <vt:lpstr>                                    מהן אפשרויות ההצרחה? </vt:lpstr>
      <vt:lpstr>                                    מהן אפשרויות ההצרחה? </vt:lpstr>
      <vt:lpstr>                                    מהן אפשרויות ההצרחה? </vt:lpstr>
      <vt:lpstr>                                    מהן אפשרויות ההצרחה? </vt:lpstr>
      <vt:lpstr>                                    מהן אפשרויות ההצרחה? </vt:lpstr>
      <vt:lpstr>חידון - זהה את הכלי!</vt:lpstr>
      <vt:lpstr>תשובון - זהה את הכלי!</vt:lpstr>
      <vt:lpstr>פרק יב דרך הילוכו</vt:lpstr>
      <vt:lpstr>שלבי הכאה דרך הילוכו:</vt:lpstr>
      <vt:lpstr>עקרונות:</vt:lpstr>
      <vt:lpstr>בעמוד הבא הלבן נסע בחייל המרכזי שתי ערוגות זה עתה.</vt:lpstr>
      <vt:lpstr>האם רשאי השחור להכות חייל זה בדרך הילוכו? הער באיזה מצב (1) הוא יכול להכות, אך אין הדבר  כדאי לו.</vt:lpstr>
      <vt:lpstr>תשובות</vt:lpstr>
    </vt:vector>
  </TitlesOfParts>
  <Company>משרד החינוך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יעקב פלג</dc:creator>
  <cp:lastModifiedBy>יעקב פלג</cp:lastModifiedBy>
  <cp:revision>67</cp:revision>
  <dcterms:created xsi:type="dcterms:W3CDTF">2016-08-05T07:56:27Z</dcterms:created>
  <dcterms:modified xsi:type="dcterms:W3CDTF">2016-08-29T11:04:38Z</dcterms:modified>
</cp:coreProperties>
</file>