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63" r:id="rId5"/>
    <p:sldId id="264" r:id="rId6"/>
    <p:sldId id="259" r:id="rId7"/>
    <p:sldId id="260" r:id="rId8"/>
    <p:sldId id="267" r:id="rId9"/>
    <p:sldId id="261" r:id="rId10"/>
    <p:sldId id="262" r:id="rId11"/>
    <p:sldId id="268" r:id="rId12"/>
    <p:sldId id="269" r:id="rId13"/>
    <p:sldId id="270" r:id="rId14"/>
    <p:sldId id="272" r:id="rId15"/>
    <p:sldId id="276" r:id="rId16"/>
    <p:sldId id="273" r:id="rId17"/>
    <p:sldId id="274" r:id="rId18"/>
    <p:sldId id="283" r:id="rId19"/>
    <p:sldId id="275" r:id="rId20"/>
    <p:sldId id="277" r:id="rId21"/>
    <p:sldId id="278" r:id="rId22"/>
    <p:sldId id="279" r:id="rId23"/>
    <p:sldId id="280" r:id="rId24"/>
    <p:sldId id="281" r:id="rId25"/>
    <p:sldId id="282" r:id="rId26"/>
    <p:sldId id="284" r:id="rId27"/>
    <p:sldId id="286" r:id="rId28"/>
    <p:sldId id="287" r:id="rId29"/>
    <p:sldId id="288" r:id="rId30"/>
    <p:sldId id="289" r:id="rId31"/>
    <p:sldId id="290" r:id="rId32"/>
    <p:sldId id="291" r:id="rId33"/>
    <p:sldId id="292" r:id="rId34"/>
    <p:sldId id="293" r:id="rId35"/>
    <p:sldId id="285" r:id="rId36"/>
    <p:sldId id="294" r:id="rId3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a:srgbClr val="00FF00"/>
    <a:srgbClr val="0000FF"/>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9" d="100"/>
          <a:sy n="109" d="100"/>
        </p:scale>
        <p:origin x="-1038"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5138281A-FE26-4C8E-9F09-14CFD2920DA8}" type="datetimeFigureOut">
              <a:rPr lang="he-IL" smtClean="0"/>
              <a:pPr/>
              <a:t>ד'/סיון/תשע"ז</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054F9B4E-0348-4187-86E0-EC3A887A0FC9}" type="slidenum">
              <a:rPr lang="he-IL" smtClean="0"/>
              <a:pPr/>
              <a:t>‹#›</a:t>
            </a:fld>
            <a:endParaRPr lang="he-IL" dirty="0"/>
          </a:p>
        </p:txBody>
      </p:sp>
    </p:spTree>
    <p:extLst>
      <p:ext uri="{BB962C8B-B14F-4D97-AF65-F5344CB8AC3E}">
        <p14:creationId xmlns="" xmlns:p14="http://schemas.microsoft.com/office/powerpoint/2010/main" val="327880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138281A-FE26-4C8E-9F09-14CFD2920DA8}" type="datetimeFigureOut">
              <a:rPr lang="he-IL" smtClean="0"/>
              <a:pPr/>
              <a:t>ד'/סיון/תשע"ז</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054F9B4E-0348-4187-86E0-EC3A887A0FC9}" type="slidenum">
              <a:rPr lang="he-IL" smtClean="0"/>
              <a:pPr/>
              <a:t>‹#›</a:t>
            </a:fld>
            <a:endParaRPr lang="he-IL" dirty="0"/>
          </a:p>
        </p:txBody>
      </p:sp>
    </p:spTree>
    <p:extLst>
      <p:ext uri="{BB962C8B-B14F-4D97-AF65-F5344CB8AC3E}">
        <p14:creationId xmlns="" xmlns:p14="http://schemas.microsoft.com/office/powerpoint/2010/main" val="355260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138281A-FE26-4C8E-9F09-14CFD2920DA8}" type="datetimeFigureOut">
              <a:rPr lang="he-IL" smtClean="0"/>
              <a:pPr/>
              <a:t>ד'/סיון/תשע"ז</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054F9B4E-0348-4187-86E0-EC3A887A0FC9}" type="slidenum">
              <a:rPr lang="he-IL" smtClean="0"/>
              <a:pPr/>
              <a:t>‹#›</a:t>
            </a:fld>
            <a:endParaRPr lang="he-IL" dirty="0"/>
          </a:p>
        </p:txBody>
      </p:sp>
    </p:spTree>
    <p:extLst>
      <p:ext uri="{BB962C8B-B14F-4D97-AF65-F5344CB8AC3E}">
        <p14:creationId xmlns="" xmlns:p14="http://schemas.microsoft.com/office/powerpoint/2010/main" val="3466915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138281A-FE26-4C8E-9F09-14CFD2920DA8}" type="datetimeFigureOut">
              <a:rPr lang="he-IL" smtClean="0"/>
              <a:pPr/>
              <a:t>ד'/סיון/תשע"ז</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054F9B4E-0348-4187-86E0-EC3A887A0FC9}" type="slidenum">
              <a:rPr lang="he-IL" smtClean="0"/>
              <a:pPr/>
              <a:t>‹#›</a:t>
            </a:fld>
            <a:endParaRPr lang="he-IL" dirty="0"/>
          </a:p>
        </p:txBody>
      </p:sp>
    </p:spTree>
    <p:extLst>
      <p:ext uri="{BB962C8B-B14F-4D97-AF65-F5344CB8AC3E}">
        <p14:creationId xmlns="" xmlns:p14="http://schemas.microsoft.com/office/powerpoint/2010/main" val="98808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5138281A-FE26-4C8E-9F09-14CFD2920DA8}" type="datetimeFigureOut">
              <a:rPr lang="he-IL" smtClean="0"/>
              <a:pPr/>
              <a:t>ד'/סיון/תשע"ז</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054F9B4E-0348-4187-86E0-EC3A887A0FC9}" type="slidenum">
              <a:rPr lang="he-IL" smtClean="0"/>
              <a:pPr/>
              <a:t>‹#›</a:t>
            </a:fld>
            <a:endParaRPr lang="he-IL" dirty="0"/>
          </a:p>
        </p:txBody>
      </p:sp>
    </p:spTree>
    <p:extLst>
      <p:ext uri="{BB962C8B-B14F-4D97-AF65-F5344CB8AC3E}">
        <p14:creationId xmlns="" xmlns:p14="http://schemas.microsoft.com/office/powerpoint/2010/main" val="378733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5138281A-FE26-4C8E-9F09-14CFD2920DA8}" type="datetimeFigureOut">
              <a:rPr lang="he-IL" smtClean="0"/>
              <a:pPr/>
              <a:t>ד'/סיון/תשע"ז</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054F9B4E-0348-4187-86E0-EC3A887A0FC9}" type="slidenum">
              <a:rPr lang="he-IL" smtClean="0"/>
              <a:pPr/>
              <a:t>‹#›</a:t>
            </a:fld>
            <a:endParaRPr lang="he-IL" dirty="0"/>
          </a:p>
        </p:txBody>
      </p:sp>
    </p:spTree>
    <p:extLst>
      <p:ext uri="{BB962C8B-B14F-4D97-AF65-F5344CB8AC3E}">
        <p14:creationId xmlns="" xmlns:p14="http://schemas.microsoft.com/office/powerpoint/2010/main" val="3384044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5138281A-FE26-4C8E-9F09-14CFD2920DA8}" type="datetimeFigureOut">
              <a:rPr lang="he-IL" smtClean="0"/>
              <a:pPr/>
              <a:t>ד'/סיון/תשע"ז</a:t>
            </a:fld>
            <a:endParaRPr lang="he-IL" dirty="0"/>
          </a:p>
        </p:txBody>
      </p:sp>
      <p:sp>
        <p:nvSpPr>
          <p:cNvPr id="8" name="מציין מיקום של כותרת תחתונה 7"/>
          <p:cNvSpPr>
            <a:spLocks noGrp="1"/>
          </p:cNvSpPr>
          <p:nvPr>
            <p:ph type="ftr" sz="quarter" idx="11"/>
          </p:nvPr>
        </p:nvSpPr>
        <p:spPr/>
        <p:txBody>
          <a:bodyPr/>
          <a:lstStyle/>
          <a:p>
            <a:endParaRPr lang="he-IL" dirty="0"/>
          </a:p>
        </p:txBody>
      </p:sp>
      <p:sp>
        <p:nvSpPr>
          <p:cNvPr id="9" name="מציין מיקום של מספר שקופית 8"/>
          <p:cNvSpPr>
            <a:spLocks noGrp="1"/>
          </p:cNvSpPr>
          <p:nvPr>
            <p:ph type="sldNum" sz="quarter" idx="12"/>
          </p:nvPr>
        </p:nvSpPr>
        <p:spPr/>
        <p:txBody>
          <a:bodyPr/>
          <a:lstStyle/>
          <a:p>
            <a:fld id="{054F9B4E-0348-4187-86E0-EC3A887A0FC9}" type="slidenum">
              <a:rPr lang="he-IL" smtClean="0"/>
              <a:pPr/>
              <a:t>‹#›</a:t>
            </a:fld>
            <a:endParaRPr lang="he-IL" dirty="0"/>
          </a:p>
        </p:txBody>
      </p:sp>
    </p:spTree>
    <p:extLst>
      <p:ext uri="{BB962C8B-B14F-4D97-AF65-F5344CB8AC3E}">
        <p14:creationId xmlns="" xmlns:p14="http://schemas.microsoft.com/office/powerpoint/2010/main" val="4092894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5138281A-FE26-4C8E-9F09-14CFD2920DA8}" type="datetimeFigureOut">
              <a:rPr lang="he-IL" smtClean="0"/>
              <a:pPr/>
              <a:t>ד'/סיון/תשע"ז</a:t>
            </a:fld>
            <a:endParaRPr lang="he-IL" dirty="0"/>
          </a:p>
        </p:txBody>
      </p:sp>
      <p:sp>
        <p:nvSpPr>
          <p:cNvPr id="4" name="מציין מיקום של כותרת תחתונה 3"/>
          <p:cNvSpPr>
            <a:spLocks noGrp="1"/>
          </p:cNvSpPr>
          <p:nvPr>
            <p:ph type="ftr" sz="quarter" idx="11"/>
          </p:nvPr>
        </p:nvSpPr>
        <p:spPr/>
        <p:txBody>
          <a:bodyPr/>
          <a:lstStyle/>
          <a:p>
            <a:endParaRPr lang="he-IL" dirty="0"/>
          </a:p>
        </p:txBody>
      </p:sp>
      <p:sp>
        <p:nvSpPr>
          <p:cNvPr id="5" name="מציין מיקום של מספר שקופית 4"/>
          <p:cNvSpPr>
            <a:spLocks noGrp="1"/>
          </p:cNvSpPr>
          <p:nvPr>
            <p:ph type="sldNum" sz="quarter" idx="12"/>
          </p:nvPr>
        </p:nvSpPr>
        <p:spPr/>
        <p:txBody>
          <a:bodyPr/>
          <a:lstStyle/>
          <a:p>
            <a:fld id="{054F9B4E-0348-4187-86E0-EC3A887A0FC9}" type="slidenum">
              <a:rPr lang="he-IL" smtClean="0"/>
              <a:pPr/>
              <a:t>‹#›</a:t>
            </a:fld>
            <a:endParaRPr lang="he-IL" dirty="0"/>
          </a:p>
        </p:txBody>
      </p:sp>
    </p:spTree>
    <p:extLst>
      <p:ext uri="{BB962C8B-B14F-4D97-AF65-F5344CB8AC3E}">
        <p14:creationId xmlns="" xmlns:p14="http://schemas.microsoft.com/office/powerpoint/2010/main" val="3385112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5138281A-FE26-4C8E-9F09-14CFD2920DA8}" type="datetimeFigureOut">
              <a:rPr lang="he-IL" smtClean="0"/>
              <a:pPr/>
              <a:t>ד'/סיון/תשע"ז</a:t>
            </a:fld>
            <a:endParaRPr lang="he-IL" dirty="0"/>
          </a:p>
        </p:txBody>
      </p:sp>
      <p:sp>
        <p:nvSpPr>
          <p:cNvPr id="3" name="מציין מיקום של כותרת תחתונה 2"/>
          <p:cNvSpPr>
            <a:spLocks noGrp="1"/>
          </p:cNvSpPr>
          <p:nvPr>
            <p:ph type="ftr" sz="quarter" idx="11"/>
          </p:nvPr>
        </p:nvSpPr>
        <p:spPr/>
        <p:txBody>
          <a:bodyPr/>
          <a:lstStyle/>
          <a:p>
            <a:endParaRPr lang="he-IL" dirty="0"/>
          </a:p>
        </p:txBody>
      </p:sp>
      <p:sp>
        <p:nvSpPr>
          <p:cNvPr id="4" name="מציין מיקום של מספר שקופית 3"/>
          <p:cNvSpPr>
            <a:spLocks noGrp="1"/>
          </p:cNvSpPr>
          <p:nvPr>
            <p:ph type="sldNum" sz="quarter" idx="12"/>
          </p:nvPr>
        </p:nvSpPr>
        <p:spPr/>
        <p:txBody>
          <a:bodyPr/>
          <a:lstStyle/>
          <a:p>
            <a:fld id="{054F9B4E-0348-4187-86E0-EC3A887A0FC9}" type="slidenum">
              <a:rPr lang="he-IL" smtClean="0"/>
              <a:pPr/>
              <a:t>‹#›</a:t>
            </a:fld>
            <a:endParaRPr lang="he-IL" dirty="0"/>
          </a:p>
        </p:txBody>
      </p:sp>
    </p:spTree>
    <p:extLst>
      <p:ext uri="{BB962C8B-B14F-4D97-AF65-F5344CB8AC3E}">
        <p14:creationId xmlns="" xmlns:p14="http://schemas.microsoft.com/office/powerpoint/2010/main" val="427755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5138281A-FE26-4C8E-9F09-14CFD2920DA8}" type="datetimeFigureOut">
              <a:rPr lang="he-IL" smtClean="0"/>
              <a:pPr/>
              <a:t>ד'/סיון/תשע"ז</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054F9B4E-0348-4187-86E0-EC3A887A0FC9}" type="slidenum">
              <a:rPr lang="he-IL" smtClean="0"/>
              <a:pPr/>
              <a:t>‹#›</a:t>
            </a:fld>
            <a:endParaRPr lang="he-IL" dirty="0"/>
          </a:p>
        </p:txBody>
      </p:sp>
    </p:spTree>
    <p:extLst>
      <p:ext uri="{BB962C8B-B14F-4D97-AF65-F5344CB8AC3E}">
        <p14:creationId xmlns="" xmlns:p14="http://schemas.microsoft.com/office/powerpoint/2010/main" val="540388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dirty="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5138281A-FE26-4C8E-9F09-14CFD2920DA8}" type="datetimeFigureOut">
              <a:rPr lang="he-IL" smtClean="0"/>
              <a:pPr/>
              <a:t>ד'/סיון/תשע"ז</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054F9B4E-0348-4187-86E0-EC3A887A0FC9}" type="slidenum">
              <a:rPr lang="he-IL" smtClean="0"/>
              <a:pPr/>
              <a:t>‹#›</a:t>
            </a:fld>
            <a:endParaRPr lang="he-IL" dirty="0"/>
          </a:p>
        </p:txBody>
      </p:sp>
    </p:spTree>
    <p:extLst>
      <p:ext uri="{BB962C8B-B14F-4D97-AF65-F5344CB8AC3E}">
        <p14:creationId xmlns="" xmlns:p14="http://schemas.microsoft.com/office/powerpoint/2010/main" val="234660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138281A-FE26-4C8E-9F09-14CFD2920DA8}" type="datetimeFigureOut">
              <a:rPr lang="he-IL" smtClean="0"/>
              <a:pPr/>
              <a:t>ד'/סיון/תשע"ז</a:t>
            </a:fld>
            <a:endParaRPr lang="he-IL" dirty="0"/>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dirty="0"/>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54F9B4E-0348-4187-86E0-EC3A887A0FC9}" type="slidenum">
              <a:rPr lang="he-IL" smtClean="0"/>
              <a:pPr/>
              <a:t>‹#›</a:t>
            </a:fld>
            <a:endParaRPr lang="he-IL" dirty="0"/>
          </a:p>
        </p:txBody>
      </p:sp>
    </p:spTree>
    <p:extLst>
      <p:ext uri="{BB962C8B-B14F-4D97-AF65-F5344CB8AC3E}">
        <p14:creationId xmlns="" xmlns:p14="http://schemas.microsoft.com/office/powerpoint/2010/main" val="63753660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Users\home\Downloads\Lev%20Tahor%20-%20Anim%20Zmirot.mp3" TargetMode="External"/><Relationship Id="rId6" Type="http://schemas.openxmlformats.org/officeDocument/2006/relationships/image" Target="../media/image2.png"/><Relationship Id="rId5" Type="http://schemas.microsoft.com/office/2007/relationships/media" Target="file:///C:\Users\ndb\Downloads\Lev%20Tahor%20-%20Anim%20Zmirot.mp3"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audio" Target="file:///C:\Users\home\Downloads\&#1511;&#1493;&#1492;%20&#1488;&#1500;%20&#1492;'.wma" TargetMode="External"/><Relationship Id="rId6" Type="http://schemas.openxmlformats.org/officeDocument/2006/relationships/image" Target="../media/image8.png"/><Relationship Id="rId5" Type="http://schemas.microsoft.com/office/2007/relationships/media" Target="file:///C:\Users\ndb\Downloads\&#1511;&#1493;&#1492;%20&#1488;&#1500;%20&#1492;'.wma" TargetMode="External"/><Relationship Id="rId4" Type="http://schemas.openxmlformats.org/officeDocument/2006/relationships/hyperlink" Target="https://he.wikipedia.org/wiki/%D7%AA%D7%9C%D7%9E%D7%95%D7%9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he.wikipedia.org/wiki/%D7%A4%D7%A0%D7%99%D7%A0%D7%99_%D7%94%D7%9C%D7%9B%D7%9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e.wikisource.org/wiki/%D7%A7%D7%98%D7%92%D7%95%D7%A8%D7%99%D7%94:%D7%AA%D7%94%D7%9C%D7%99%D7%9D_%D7%99_%D7%99%D7%96" TargetMode="External"/><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audio" Target="file:///C:\Users\home\Downloads\&#1493;&#1492;&#1489;&#1497;&#1488;&#1493;&#1514;&#1497;&#1501;.wma" TargetMode="Externa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he.wikipedia.org/wiki/%D7%99%D7%A9%D7%A8%D7%90%D7%9C_%D7%9E%D7%90%D7%99%D7%A8_%D7%94%D7%9B%D7%94%D7%9F"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he.wikipedia.org/wiki/%D7%A0%D7%A4%D7%A9_%D7%94%D7%97%D7%99%D7%99%D7%9D"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hyperlink" Target="https://he.wikipedia.org/wiki/%D7%A4%D7%A1%D7%A7%D7%99_%D7%AA%D7%A9%D7%95%D7%91%D7%95%D7%A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he.wikipedia.org/wiki/%D7%90%D7%91%D7%A8%D7%94%D7%9D_%D7%90%D7%91%D7%9C%D7%99_%D7%94%D7%9C%D7%95%D7%99_%D7%92%D7%95%D7%9E%D7%91%D7%99%D7%A0%D7%A8" TargetMode="External"/><Relationship Id="rId2" Type="http://schemas.openxmlformats.org/officeDocument/2006/relationships/slideLayout" Target="../slideLayouts/slideLayout2.xml"/><Relationship Id="rId1" Type="http://schemas.openxmlformats.org/officeDocument/2006/relationships/audio" Target="../media/media2.wma"/><Relationship Id="rId5" Type="http://schemas.openxmlformats.org/officeDocument/2006/relationships/image" Target="../media/image25.png"/><Relationship Id="rId4" Type="http://schemas.microsoft.com/office/2007/relationships/media" Target="../media/media2.wma"/></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he.wikipedia.org/wiki/%D7%A9%D7%95%D7%9C%D7%97%D7%9F_%D7%A2%D7%A8%D7%95%D7%9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e.wikipedia.org/wiki/%D7%90%D7%A8%D7%91%D7%A2%D7%94_%D7%98%D7%95%D7%A8%D7%99%D7%9D" TargetMode="External"/><Relationship Id="rId2" Type="http://schemas.openxmlformats.org/officeDocument/2006/relationships/hyperlink" Target="https://he.wikipedia.org/wiki/%D7%A8%D7%9E%22%D7%9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e.wikisource.org/wiki/%D7%9E%D7%A9%D7%A0%D7%94_%D7%91%D7%A8%D7%95%D7%A8%D7%94_%D7%A2%D7%9C_%D7%90%D7%95%D7%A8%D7%97_%D7%97%D7%99%D7%99%D7%9D_%D7%A7%D7%90" TargetMode="External"/><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he.wikipedia.org/wiki/%D7%A2%D7%A8%D7%95%D7%9A_%D7%94%D7%A9%D7%95%D7%9C%D7%97%D7%9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he.wikipedia.org/wiki/%D7%A8%D7%9E%D7%91%22%D7%9D"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he.wikipedia.org/wiki/%D7%91%D7%9F_%D7%90%D7%99%D7%A9_%D7%97%D7%99_(%D7%A1%D7%A4%D7%A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tile tx="1663700" ty="-36830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245425" y="97396"/>
            <a:ext cx="8712968" cy="792088"/>
          </a:xfrm>
          <a:solidFill>
            <a:schemeClr val="accent6">
              <a:lumMod val="40000"/>
              <a:lumOff val="60000"/>
            </a:schemeClr>
          </a:solidFill>
        </p:spPr>
        <p:txBody>
          <a:bodyPr>
            <a:noAutofit/>
          </a:bodyPr>
          <a:lstStyle/>
          <a:p>
            <a:r>
              <a:rPr lang="he-IL" sz="4800" dirty="0" smtClean="0">
                <a:solidFill>
                  <a:srgbClr val="FF0000"/>
                </a:solidFill>
              </a:rPr>
              <a:t>הערכה חלופית- הלכה- "תפילה כמפגש":</a:t>
            </a:r>
            <a:endParaRPr lang="he-IL" sz="4800" dirty="0">
              <a:solidFill>
                <a:srgbClr val="FF0000"/>
              </a:solidFill>
            </a:endParaRPr>
          </a:p>
        </p:txBody>
      </p:sp>
      <p:sp>
        <p:nvSpPr>
          <p:cNvPr id="3" name="כותרת משנה 2"/>
          <p:cNvSpPr>
            <a:spLocks noGrp="1"/>
          </p:cNvSpPr>
          <p:nvPr>
            <p:ph type="subTitle" idx="1"/>
          </p:nvPr>
        </p:nvSpPr>
        <p:spPr>
          <a:xfrm>
            <a:off x="2195736" y="5229200"/>
            <a:ext cx="4608512" cy="648072"/>
          </a:xfrm>
          <a:solidFill>
            <a:schemeClr val="bg2">
              <a:lumMod val="60000"/>
              <a:lumOff val="40000"/>
            </a:schemeClr>
          </a:solidFill>
        </p:spPr>
        <p:txBody>
          <a:bodyPr>
            <a:normAutofit/>
          </a:bodyPr>
          <a:lstStyle/>
          <a:p>
            <a:r>
              <a:rPr lang="he-IL" sz="3600" dirty="0" smtClean="0"/>
              <a:t>מגיש: נריה דוד בינשטוק.</a:t>
            </a:r>
            <a:endParaRPr lang="he-IL" sz="3600" dirty="0"/>
          </a:p>
        </p:txBody>
      </p:sp>
      <p:pic>
        <p:nvPicPr>
          <p:cNvPr id="4" name="Lev Tahor - Anim Zmirot.mp3">
            <a:hlinkClick r:id="" action="ppaction://media"/>
          </p:cNvPr>
          <p:cNvPicPr>
            <a:picLocks noChangeAspect="1"/>
          </p:cNvPicPr>
          <p:nvPr>
            <a:audioFile r:link="rId1"/>
            <p:extLst>
              <p:ext uri="{DAA4B4D4-6D71-4841-9C94-3DE7FCFB9230}">
                <p14:media xmlns="" xmlns:p14="http://schemas.microsoft.com/office/powerpoint/2010/main" r:link="rId5"/>
              </p:ext>
            </p:extLst>
          </p:nvPr>
        </p:nvPicPr>
        <p:blipFill>
          <a:blip r:embed="rId6" cstate="print"/>
          <a:stretch>
            <a:fillRect/>
          </a:stretch>
        </p:blipFill>
        <p:spPr>
          <a:xfrm>
            <a:off x="8839200" y="188640"/>
            <a:ext cx="304800" cy="304800"/>
          </a:xfrm>
          <a:prstGeom prst="rect">
            <a:avLst/>
          </a:prstGeom>
        </p:spPr>
      </p:pic>
      <p:sp>
        <p:nvSpPr>
          <p:cNvPr id="5" name="מלבן 4"/>
          <p:cNvSpPr/>
          <p:nvPr/>
        </p:nvSpPr>
        <p:spPr>
          <a:xfrm>
            <a:off x="309176" y="1004475"/>
            <a:ext cx="8668072" cy="7904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dirty="0">
                <a:solidFill>
                  <a:schemeClr val="bg1"/>
                </a:solidFill>
              </a:rPr>
              <a:t>נושא: מה לעשות כדי להתרכז בתפילה?</a:t>
            </a:r>
          </a:p>
        </p:txBody>
      </p:sp>
      <p:sp>
        <p:nvSpPr>
          <p:cNvPr id="6" name="מלבן 5"/>
          <p:cNvSpPr/>
          <p:nvPr/>
        </p:nvSpPr>
        <p:spPr>
          <a:xfrm>
            <a:off x="1131224" y="6093296"/>
            <a:ext cx="6336704" cy="40326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bg1"/>
                </a:solidFill>
              </a:rPr>
              <a:t>לעילוי נשמת: סבי- אהרון צבי בן דוד הלוי ז"ל, וכל נשמות עם ישראל. </a:t>
            </a:r>
            <a:endParaRPr lang="he-IL" dirty="0">
              <a:solidFill>
                <a:schemeClr val="bg1"/>
              </a:solidFill>
            </a:endParaRPr>
          </a:p>
        </p:txBody>
      </p:sp>
      <p:sp>
        <p:nvSpPr>
          <p:cNvPr id="7" name="מלבן 6"/>
          <p:cNvSpPr/>
          <p:nvPr/>
        </p:nvSpPr>
        <p:spPr>
          <a:xfrm>
            <a:off x="951072" y="2636912"/>
            <a:ext cx="122413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תאריך הגשה: יום שני, </a:t>
            </a:r>
            <a:r>
              <a:rPr lang="he-IL" dirty="0" err="1" smtClean="0"/>
              <a:t>כו</a:t>
            </a:r>
            <a:r>
              <a:rPr lang="he-IL" smtClean="0"/>
              <a:t>' אייר.</a:t>
            </a:r>
            <a:endParaRPr lang="he-IL" dirty="0"/>
          </a:p>
        </p:txBody>
      </p:sp>
    </p:spTree>
    <p:extLst>
      <p:ext uri="{BB962C8B-B14F-4D97-AF65-F5344CB8AC3E}">
        <p14:creationId xmlns="" xmlns:p14="http://schemas.microsoft.com/office/powerpoint/2010/main" val="2513717957"/>
      </p:ext>
    </p:extLst>
  </p:cSld>
  <p:clrMapOvr>
    <a:masterClrMapping/>
  </p:clrMapOvr>
  <p:transition spd="slow">
    <p:fade thruBlk="1"/>
    <p:sndAc>
      <p:stSnd>
        <p:snd r:embed="rId3" name="drumrol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0" y="404664"/>
            <a:ext cx="9144000" cy="864096"/>
          </a:xfrm>
        </p:spPr>
        <p:txBody>
          <a:bodyPr>
            <a:normAutofit fontScale="90000"/>
          </a:bodyPr>
          <a:lstStyle/>
          <a:p>
            <a:r>
              <a:rPr lang="he-IL" sz="4000" b="1" u="sng" dirty="0" smtClean="0">
                <a:solidFill>
                  <a:schemeClr val="bg1">
                    <a:lumMod val="95000"/>
                    <a:lumOff val="5000"/>
                  </a:schemeClr>
                </a:solidFill>
              </a:rPr>
              <a:t>למה חייבים להתכוון? מאיפה לומדים שצריך להתכוון</a:t>
            </a:r>
            <a:r>
              <a:rPr lang="he-IL" sz="4000" b="1" u="sng" dirty="0" smtClean="0"/>
              <a:t>?</a:t>
            </a:r>
            <a:endParaRPr lang="he-IL" sz="4000" b="1" u="sng" dirty="0"/>
          </a:p>
        </p:txBody>
      </p:sp>
      <p:sp>
        <p:nvSpPr>
          <p:cNvPr id="3" name="מציין מיקום תוכן 2"/>
          <p:cNvSpPr>
            <a:spLocks noGrp="1"/>
          </p:cNvSpPr>
          <p:nvPr>
            <p:ph idx="1"/>
          </p:nvPr>
        </p:nvSpPr>
        <p:spPr/>
        <p:txBody>
          <a:bodyPr>
            <a:normAutofit/>
          </a:bodyPr>
          <a:lstStyle/>
          <a:p>
            <a:pPr algn="ctr"/>
            <a:r>
              <a:rPr lang="he-IL" sz="2400" dirty="0" smtClean="0">
                <a:solidFill>
                  <a:schemeClr val="bg1">
                    <a:lumMod val="95000"/>
                    <a:lumOff val="5000"/>
                  </a:schemeClr>
                </a:solidFill>
              </a:rPr>
              <a:t>ב</a:t>
            </a:r>
            <a:r>
              <a:rPr lang="he-IL" sz="2800" u="sng" dirty="0" smtClean="0">
                <a:solidFill>
                  <a:schemeClr val="bg1">
                    <a:lumMod val="95000"/>
                    <a:lumOff val="5000"/>
                  </a:schemeClr>
                </a:solidFill>
                <a:hlinkClick r:id="rId4"/>
              </a:rPr>
              <a:t>גמרא</a:t>
            </a:r>
            <a:r>
              <a:rPr lang="he-IL" sz="2800" dirty="0" smtClean="0">
                <a:solidFill>
                  <a:schemeClr val="bg1">
                    <a:lumMod val="95000"/>
                    <a:lumOff val="5000"/>
                  </a:schemeClr>
                </a:solidFill>
              </a:rPr>
              <a:t> מסכת ברכות, פרק חמישי, דף לב: כתוב:</a:t>
            </a:r>
          </a:p>
          <a:p>
            <a:pPr>
              <a:lnSpc>
                <a:spcPct val="200000"/>
              </a:lnSpc>
            </a:pPr>
            <a:r>
              <a:rPr lang="he-IL" sz="1900" b="1" dirty="0" smtClean="0">
                <a:solidFill>
                  <a:schemeClr val="bg1">
                    <a:lumMod val="95000"/>
                    <a:lumOff val="5000"/>
                  </a:schemeClr>
                </a:solidFill>
              </a:rPr>
              <a:t>"</a:t>
            </a:r>
            <a:r>
              <a:rPr lang="he-IL" sz="1800" b="1" dirty="0" smtClean="0">
                <a:solidFill>
                  <a:schemeClr val="bg1">
                    <a:lumMod val="95000"/>
                    <a:lumOff val="5000"/>
                  </a:schemeClr>
                </a:solidFill>
              </a:rPr>
              <a:t>ת"ר </a:t>
            </a:r>
            <a:r>
              <a:rPr lang="he-IL" sz="2000" b="1" u="sng" dirty="0" smtClean="0">
                <a:solidFill>
                  <a:schemeClr val="bg1">
                    <a:lumMod val="95000"/>
                    <a:lumOff val="5000"/>
                  </a:schemeClr>
                </a:solidFill>
              </a:rPr>
              <a:t>ארבעה</a:t>
            </a:r>
            <a:r>
              <a:rPr lang="he-IL" sz="1800" b="1" dirty="0" smtClean="0">
                <a:solidFill>
                  <a:schemeClr val="bg1">
                    <a:lumMod val="95000"/>
                    <a:lumOff val="5000"/>
                  </a:schemeClr>
                </a:solidFill>
              </a:rPr>
              <a:t> (התמונה) צריכין חיזוק ואלו הן... תפלה... מנין שנא' קוה אל ה' חזק ויאמץ לבך וקוה אל ה' "</a:t>
            </a:r>
          </a:p>
          <a:p>
            <a:pPr>
              <a:lnSpc>
                <a:spcPct val="200000"/>
              </a:lnSpc>
            </a:pPr>
            <a:r>
              <a:rPr lang="he-IL" sz="2000" dirty="0" smtClean="0">
                <a:solidFill>
                  <a:schemeClr val="bg1">
                    <a:lumMod val="95000"/>
                    <a:lumOff val="5000"/>
                  </a:schemeClr>
                </a:solidFill>
              </a:rPr>
              <a:t>כלומר: תפילה היא אחד מהדברים שצריך יותר להתאמץ ולהתכוון </a:t>
            </a:r>
            <a:r>
              <a:rPr lang="he-IL" sz="2000" u="sng" dirty="0" smtClean="0">
                <a:solidFill>
                  <a:schemeClr val="bg1">
                    <a:lumMod val="95000"/>
                    <a:lumOff val="5000"/>
                  </a:schemeClr>
                </a:solidFill>
              </a:rPr>
              <a:t>ולומדים את זה</a:t>
            </a:r>
            <a:r>
              <a:rPr lang="he-IL" sz="2000" dirty="0" smtClean="0">
                <a:solidFill>
                  <a:schemeClr val="bg1">
                    <a:lumMod val="95000"/>
                    <a:lumOff val="5000"/>
                  </a:schemeClr>
                </a:solidFill>
              </a:rPr>
              <a:t> מהפסוק: "קוה אל ה' חזק ויאמץ לבך וקוה אל ה' "</a:t>
            </a:r>
          </a:p>
          <a:p>
            <a:pPr>
              <a:lnSpc>
                <a:spcPct val="200000"/>
              </a:lnSpc>
            </a:pPr>
            <a:r>
              <a:rPr lang="he-IL" sz="2000" dirty="0" smtClean="0">
                <a:solidFill>
                  <a:schemeClr val="bg1">
                    <a:lumMod val="95000"/>
                    <a:lumOff val="5000"/>
                  </a:schemeClr>
                </a:solidFill>
              </a:rPr>
              <a:t>(והשיר שאתם שומעים ברקע זה שיר שאבא שלי הלחין ושר אותו והוא על המילים: "קוה אל ה' חזק ויאמץ ליבך וקוה אל ה'"...)</a:t>
            </a:r>
            <a:endParaRPr lang="he-IL" sz="2000" dirty="0">
              <a:solidFill>
                <a:schemeClr val="bg1">
                  <a:lumMod val="95000"/>
                  <a:lumOff val="5000"/>
                </a:schemeClr>
              </a:solidFill>
            </a:endParaRPr>
          </a:p>
        </p:txBody>
      </p:sp>
      <p:pic>
        <p:nvPicPr>
          <p:cNvPr id="4" name="קוה אל ה'.wma">
            <a:hlinkClick r:id="" action="ppaction://media"/>
          </p:cNvPr>
          <p:cNvPicPr>
            <a:picLocks noChangeAspect="1"/>
          </p:cNvPicPr>
          <p:nvPr>
            <a:audioFile r:link="rId1"/>
            <p:extLst>
              <p:ext uri="{DAA4B4D4-6D71-4841-9C94-3DE7FCFB9230}">
                <p14:media xmlns="" xmlns:p14="http://schemas.microsoft.com/office/powerpoint/2010/main" r:link="rId5"/>
              </p:ext>
            </p:extLst>
          </p:nvPr>
        </p:nvPicPr>
        <p:blipFill>
          <a:blip r:embed="rId6" cstate="print"/>
          <a:stretch>
            <a:fillRect/>
          </a:stretch>
        </p:blipFill>
        <p:spPr>
          <a:xfrm>
            <a:off x="8604448" y="188640"/>
            <a:ext cx="304800" cy="304800"/>
          </a:xfrm>
          <a:prstGeom prst="rect">
            <a:avLst/>
          </a:prstGeom>
        </p:spPr>
      </p:pic>
    </p:spTree>
    <p:extLst>
      <p:ext uri="{BB962C8B-B14F-4D97-AF65-F5344CB8AC3E}">
        <p14:creationId xmlns="" xmlns:p14="http://schemas.microsoft.com/office/powerpoint/2010/main" val="816177949"/>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0"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88640"/>
            <a:ext cx="8229600" cy="6192688"/>
          </a:xfrm>
        </p:spPr>
        <p:txBody>
          <a:bodyPr>
            <a:normAutofit/>
          </a:bodyPr>
          <a:lstStyle/>
          <a:p>
            <a:pPr algn="ctr"/>
            <a:r>
              <a:rPr lang="he-IL" sz="2800" dirty="0" smtClean="0"/>
              <a:t>ב</a:t>
            </a:r>
            <a:r>
              <a:rPr lang="he-IL" u="sng" dirty="0" smtClean="0"/>
              <a:t>שולחן ערוך</a:t>
            </a:r>
            <a:r>
              <a:rPr lang="he-IL" sz="2800" dirty="0" smtClean="0"/>
              <a:t> סימן צח' כתוב:</a:t>
            </a:r>
          </a:p>
          <a:p>
            <a:pPr>
              <a:lnSpc>
                <a:spcPct val="200000"/>
              </a:lnSpc>
            </a:pPr>
            <a:r>
              <a:rPr lang="he-IL" sz="1800" b="1" u="sng" dirty="0" smtClean="0"/>
              <a:t>סעיף א':</a:t>
            </a:r>
          </a:p>
          <a:p>
            <a:pPr>
              <a:lnSpc>
                <a:spcPct val="200000"/>
              </a:lnSpc>
            </a:pPr>
            <a:r>
              <a:rPr lang="he-IL" sz="1800" b="1" dirty="0" smtClean="0"/>
              <a:t>" המתפלל צריך שיכוין בלבו פירוש המלות שמוציא בשפתיו ויחשוב כאלו שכינה כנגדו ויסיר כל המחשבות הטורדות אותו עד שתשאר מחשבתו וכוונתו זכה בתפלתו ויחשוב כאלו היה מדבר לפני מלך בשר ודם היה מסדר דבריו ומכוין בהם יפה לבל יכשל קל וחומר לפני מלך מלכי המלכים הקב"ה שהוא חוקר כל המחשבות וכך היו עושים"</a:t>
            </a:r>
          </a:p>
          <a:p>
            <a:pPr>
              <a:lnSpc>
                <a:spcPct val="200000"/>
              </a:lnSpc>
              <a:buNone/>
            </a:pPr>
            <a:endParaRPr lang="he-IL" sz="1800" b="1" dirty="0" smtClean="0"/>
          </a:p>
          <a:p>
            <a:pPr>
              <a:lnSpc>
                <a:spcPct val="200000"/>
              </a:lnSpc>
            </a:pPr>
            <a:r>
              <a:rPr lang="he-IL" sz="1800" dirty="0" smtClean="0"/>
              <a:t>כלומר: צריך להתכוון בתפילה מכיוון שאם היית מדבר לפני מלך רגיל היית מתכונן ומכוון בדברים שאתה אומר- על אחת כמה וכמה שאתה צריך להתכונן ולכוון לפני מלך מלכי המלכים הקב"ה!</a:t>
            </a:r>
            <a:endParaRPr lang="he-IL" sz="2000" dirty="0" smtClean="0"/>
          </a:p>
        </p:txBody>
      </p:sp>
      <p:pic>
        <p:nvPicPr>
          <p:cNvPr id="4" name="תמונה 3" descr="שולחן.JPG"/>
          <p:cNvPicPr>
            <a:picLocks noChangeAspect="1"/>
          </p:cNvPicPr>
          <p:nvPr/>
        </p:nvPicPr>
        <p:blipFill>
          <a:blip r:embed="rId3" cstate="print"/>
          <a:stretch>
            <a:fillRect/>
          </a:stretch>
        </p:blipFill>
        <p:spPr>
          <a:xfrm>
            <a:off x="323528" y="116632"/>
            <a:ext cx="1800200" cy="1383827"/>
          </a:xfrm>
          <a:prstGeom prst="rect">
            <a:avLst/>
          </a:prstGeom>
        </p:spPr>
      </p:pic>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6000" b="27000"/>
          </a:stretch>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548680"/>
            <a:ext cx="8229600" cy="6048672"/>
          </a:xfrm>
        </p:spPr>
        <p:txBody>
          <a:bodyPr>
            <a:normAutofit/>
          </a:bodyPr>
          <a:lstStyle/>
          <a:p>
            <a:pPr>
              <a:lnSpc>
                <a:spcPct val="200000"/>
              </a:lnSpc>
            </a:pPr>
            <a:r>
              <a:rPr lang="he-IL" sz="1800" b="1" u="sng" dirty="0" smtClean="0">
                <a:solidFill>
                  <a:schemeClr val="bg1">
                    <a:lumMod val="95000"/>
                    <a:lumOff val="5000"/>
                  </a:schemeClr>
                </a:solidFill>
              </a:rPr>
              <a:t>סעיף ד':</a:t>
            </a:r>
          </a:p>
          <a:p>
            <a:pPr>
              <a:lnSpc>
                <a:spcPct val="200000"/>
              </a:lnSpc>
            </a:pPr>
            <a:r>
              <a:rPr lang="he-IL" sz="1800" b="1" dirty="0" smtClean="0">
                <a:solidFill>
                  <a:srgbClr val="FFFF00"/>
                </a:solidFill>
              </a:rPr>
              <a:t>" התפלה היא במקום הקרבן ולכך צריך ליזהר שתהא דוגמת הקרבן בכוונה ולא יערב בה מחשבה אחרת כמו מחשבה שפוסלת בקדשים ....."</a:t>
            </a:r>
          </a:p>
          <a:p>
            <a:pPr>
              <a:lnSpc>
                <a:spcPct val="200000"/>
              </a:lnSpc>
            </a:pPr>
            <a:endParaRPr lang="he-IL" sz="1800" b="1" dirty="0" smtClean="0">
              <a:solidFill>
                <a:srgbClr val="FFFF00"/>
              </a:solidFill>
            </a:endParaRPr>
          </a:p>
          <a:p>
            <a:pPr>
              <a:lnSpc>
                <a:spcPct val="200000"/>
              </a:lnSpc>
            </a:pPr>
            <a:r>
              <a:rPr lang="he-IL" sz="1800" dirty="0" smtClean="0">
                <a:solidFill>
                  <a:srgbClr val="FFFF00"/>
                </a:solidFill>
              </a:rPr>
              <a:t>כלומר: התפילה היא כמו קרבן, ובגלל שבקרבן אם חושבים מחשבה פסולה אז הקרבן נפסל- ככה גם בתפילה (אם חשבת מחשבה שלא קשורה לתפילה- התפילה נפסלה)</a:t>
            </a:r>
          </a:p>
          <a:p>
            <a:pPr>
              <a:lnSpc>
                <a:spcPct val="200000"/>
              </a:lnSpc>
              <a:buNone/>
            </a:pPr>
            <a:endParaRPr lang="he-IL" sz="2000" dirty="0" smtClean="0"/>
          </a:p>
          <a:p>
            <a:pPr algn="ctr">
              <a:lnSpc>
                <a:spcPct val="200000"/>
              </a:lnSpc>
              <a:buNone/>
            </a:pPr>
            <a:r>
              <a:rPr lang="he-IL" sz="2400" dirty="0" smtClean="0">
                <a:solidFill>
                  <a:schemeClr val="bg1">
                    <a:lumMod val="95000"/>
                    <a:lumOff val="5000"/>
                  </a:schemeClr>
                </a:solidFill>
              </a:rPr>
              <a:t>גם</a:t>
            </a:r>
            <a:r>
              <a:rPr lang="he-IL" sz="2000" dirty="0" smtClean="0">
                <a:solidFill>
                  <a:schemeClr val="bg1">
                    <a:lumMod val="95000"/>
                    <a:lumOff val="5000"/>
                  </a:schemeClr>
                </a:solidFill>
              </a:rPr>
              <a:t> </a:t>
            </a:r>
            <a:r>
              <a:rPr lang="he-IL" sz="2400" u="sng" dirty="0" smtClean="0">
                <a:solidFill>
                  <a:schemeClr val="bg1">
                    <a:lumMod val="95000"/>
                    <a:lumOff val="5000"/>
                  </a:schemeClr>
                </a:solidFill>
              </a:rPr>
              <a:t>"ערוך השולחן" וה"טור"</a:t>
            </a:r>
            <a:r>
              <a:rPr lang="he-IL" sz="2400" dirty="0" smtClean="0">
                <a:solidFill>
                  <a:schemeClr val="bg1">
                    <a:lumMod val="95000"/>
                    <a:lumOff val="5000"/>
                  </a:schemeClr>
                </a:solidFill>
              </a:rPr>
              <a:t> כותבים כמו השולחן ערוך (בקרבן ובמלך)</a:t>
            </a:r>
          </a:p>
          <a:p>
            <a:pPr algn="ctr">
              <a:lnSpc>
                <a:spcPct val="200000"/>
              </a:lnSpc>
              <a:buNone/>
            </a:pPr>
            <a:r>
              <a:rPr lang="he-IL" sz="2400" dirty="0" smtClean="0">
                <a:solidFill>
                  <a:schemeClr val="bg1">
                    <a:lumMod val="95000"/>
                    <a:lumOff val="5000"/>
                  </a:schemeClr>
                </a:solidFill>
              </a:rPr>
              <a:t>וגם ה</a:t>
            </a:r>
            <a:r>
              <a:rPr lang="he-IL" sz="2400" u="sng" dirty="0" smtClean="0">
                <a:solidFill>
                  <a:schemeClr val="bg1">
                    <a:lumMod val="95000"/>
                    <a:lumOff val="5000"/>
                  </a:schemeClr>
                </a:solidFill>
              </a:rPr>
              <a:t>"בן איש חי"</a:t>
            </a:r>
            <a:r>
              <a:rPr lang="he-IL" sz="2400" dirty="0" smtClean="0">
                <a:solidFill>
                  <a:schemeClr val="bg1">
                    <a:lumMod val="95000"/>
                    <a:lumOff val="5000"/>
                  </a:schemeClr>
                </a:solidFill>
              </a:rPr>
              <a:t> כותב כמו השולחן ערוך לגבי הקרבן!</a:t>
            </a:r>
          </a:p>
        </p:txBody>
      </p:sp>
    </p:spTree>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332656"/>
            <a:ext cx="8363272" cy="6048672"/>
          </a:xfrm>
        </p:spPr>
        <p:txBody>
          <a:bodyPr>
            <a:normAutofit fontScale="92500" lnSpcReduction="10000"/>
          </a:bodyPr>
          <a:lstStyle/>
          <a:p>
            <a:pPr algn="ctr">
              <a:lnSpc>
                <a:spcPct val="200000"/>
              </a:lnSpc>
            </a:pPr>
            <a:r>
              <a:rPr lang="he-IL" sz="2800" dirty="0" smtClean="0"/>
              <a:t>ב                          תפילה, ההכנות לתפילה, סעיף א' כתוב:</a:t>
            </a:r>
          </a:p>
          <a:p>
            <a:pPr>
              <a:lnSpc>
                <a:spcPct val="200000"/>
              </a:lnSpc>
            </a:pPr>
            <a:endParaRPr lang="he-IL" sz="1800" b="1" dirty="0" smtClean="0"/>
          </a:p>
          <a:p>
            <a:pPr>
              <a:lnSpc>
                <a:spcPct val="200000"/>
              </a:lnSpc>
            </a:pPr>
            <a:endParaRPr lang="he-IL" sz="1800" b="1" dirty="0" smtClean="0"/>
          </a:p>
          <a:p>
            <a:pPr>
              <a:lnSpc>
                <a:spcPct val="200000"/>
              </a:lnSpc>
            </a:pPr>
            <a:endParaRPr lang="he-IL" sz="1800" b="1" dirty="0" smtClean="0"/>
          </a:p>
          <a:p>
            <a:pPr>
              <a:lnSpc>
                <a:spcPct val="200000"/>
              </a:lnSpc>
            </a:pPr>
            <a:endParaRPr lang="he-IL" sz="1800" b="1" dirty="0" smtClean="0"/>
          </a:p>
          <a:p>
            <a:pPr>
              <a:lnSpc>
                <a:spcPct val="200000"/>
              </a:lnSpc>
            </a:pPr>
            <a:endParaRPr lang="he-IL" sz="1800" b="1" dirty="0" smtClean="0"/>
          </a:p>
          <a:p>
            <a:pPr>
              <a:lnSpc>
                <a:spcPct val="200000"/>
              </a:lnSpc>
            </a:pPr>
            <a:endParaRPr lang="he-IL" sz="1800" dirty="0" smtClean="0"/>
          </a:p>
          <a:p>
            <a:pPr>
              <a:lnSpc>
                <a:spcPct val="200000"/>
              </a:lnSpc>
            </a:pPr>
            <a:endParaRPr lang="he-IL" sz="1800" dirty="0" smtClean="0"/>
          </a:p>
          <a:p>
            <a:pPr>
              <a:lnSpc>
                <a:spcPct val="200000"/>
              </a:lnSpc>
            </a:pPr>
            <a:endParaRPr lang="he-IL" sz="1800" dirty="0" smtClean="0"/>
          </a:p>
          <a:p>
            <a:pPr>
              <a:lnSpc>
                <a:spcPct val="200000"/>
              </a:lnSpc>
            </a:pPr>
            <a:r>
              <a:rPr lang="he-IL" sz="2200" dirty="0" smtClean="0"/>
              <a:t>כלומר: התפילה היא על כל הציבור (ולכן אם לא כיוונת- זה פוגם גם בכלל...)</a:t>
            </a:r>
            <a:endParaRPr lang="he-IL" sz="2600" dirty="0" smtClean="0"/>
          </a:p>
        </p:txBody>
      </p:sp>
      <p:pic>
        <p:nvPicPr>
          <p:cNvPr id="4" name="תמונה 3" descr="פניני הלכה.JPG"/>
          <p:cNvPicPr>
            <a:picLocks noChangeAspect="1"/>
          </p:cNvPicPr>
          <p:nvPr/>
        </p:nvPicPr>
        <p:blipFill>
          <a:blip r:embed="rId3" cstate="print"/>
          <a:stretch>
            <a:fillRect/>
          </a:stretch>
        </p:blipFill>
        <p:spPr>
          <a:xfrm>
            <a:off x="1835696" y="1340768"/>
            <a:ext cx="5328592" cy="2779537"/>
          </a:xfrm>
          <a:prstGeom prst="rect">
            <a:avLst/>
          </a:prstGeom>
        </p:spPr>
      </p:pic>
      <p:sp>
        <p:nvSpPr>
          <p:cNvPr id="7" name="הסבר אליפטי 6"/>
          <p:cNvSpPr/>
          <p:nvPr/>
        </p:nvSpPr>
        <p:spPr>
          <a:xfrm>
            <a:off x="827584" y="4189691"/>
            <a:ext cx="7632848" cy="1224136"/>
          </a:xfrm>
          <a:prstGeom prst="wedgeEllipseCallout">
            <a:avLst>
              <a:gd name="adj1" fmla="val -15065"/>
              <a:gd name="adj2" fmla="val -13739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t>"וכל התפילה כולה נאמרה בלשון רבים, מפני שאנו מתפללים על הציבור כולו."</a:t>
            </a:r>
          </a:p>
          <a:p>
            <a:pPr algn="ctr"/>
            <a:endParaRPr lang="he-IL" dirty="0"/>
          </a:p>
        </p:txBody>
      </p:sp>
      <p:sp>
        <p:nvSpPr>
          <p:cNvPr id="2" name="מלבן 1"/>
          <p:cNvSpPr/>
          <p:nvPr/>
        </p:nvSpPr>
        <p:spPr>
          <a:xfrm>
            <a:off x="5724128" y="620688"/>
            <a:ext cx="2232248" cy="5040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u="sng" dirty="0">
                <a:hlinkClick r:id="rId4"/>
              </a:rPr>
              <a:t>"</a:t>
            </a:r>
            <a:r>
              <a:rPr lang="he-IL" sz="3200" u="sng" dirty="0">
                <a:hlinkClick r:id="rId4"/>
              </a:rPr>
              <a:t>פניני הלכה",</a:t>
            </a:r>
            <a:r>
              <a:rPr lang="he-IL" sz="2800" dirty="0">
                <a:hlinkClick r:id="rId4"/>
              </a:rPr>
              <a:t> </a:t>
            </a:r>
            <a:endParaRPr lang="he-IL" sz="3200" dirty="0"/>
          </a:p>
        </p:txBody>
      </p:sp>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79512" y="0"/>
            <a:ext cx="8784976" cy="864096"/>
          </a:xfrm>
        </p:spPr>
        <p:txBody>
          <a:bodyPr>
            <a:normAutofit/>
          </a:bodyPr>
          <a:lstStyle/>
          <a:p>
            <a:r>
              <a:rPr lang="he-IL" sz="3600" b="1" u="sng" dirty="0" smtClean="0">
                <a:solidFill>
                  <a:schemeClr val="bg1"/>
                </a:solidFill>
              </a:rPr>
              <a:t>אז איזה הכנות צריך לעשות כדי להתכוון בתפילה?</a:t>
            </a:r>
          </a:p>
        </p:txBody>
      </p:sp>
      <p:sp>
        <p:nvSpPr>
          <p:cNvPr id="3" name="מציין מיקום תוכן 2"/>
          <p:cNvSpPr>
            <a:spLocks noGrp="1"/>
          </p:cNvSpPr>
          <p:nvPr>
            <p:ph idx="1"/>
          </p:nvPr>
        </p:nvSpPr>
        <p:spPr>
          <a:xfrm>
            <a:off x="467544" y="836712"/>
            <a:ext cx="8229600" cy="6021288"/>
          </a:xfrm>
        </p:spPr>
        <p:txBody>
          <a:bodyPr>
            <a:normAutofit fontScale="92500" lnSpcReduction="10000"/>
          </a:bodyPr>
          <a:lstStyle/>
          <a:p>
            <a:pPr algn="ctr">
              <a:lnSpc>
                <a:spcPct val="210000"/>
              </a:lnSpc>
            </a:pPr>
            <a:r>
              <a:rPr lang="he-IL" sz="3000" dirty="0" smtClean="0">
                <a:solidFill>
                  <a:srgbClr val="FFFF00"/>
                </a:solidFill>
              </a:rPr>
              <a:t>ב</a:t>
            </a:r>
            <a:r>
              <a:rPr lang="he-IL" sz="3000" u="sng" dirty="0" smtClean="0">
                <a:solidFill>
                  <a:srgbClr val="FFFF00"/>
                </a:solidFill>
              </a:rPr>
              <a:t>גמרא,</a:t>
            </a:r>
            <a:r>
              <a:rPr lang="he-IL" sz="3000" dirty="0" smtClean="0">
                <a:solidFill>
                  <a:srgbClr val="FFFF00"/>
                </a:solidFill>
              </a:rPr>
              <a:t> מסכת ברכות, פרק חמישי, דף לא. כתוב:</a:t>
            </a:r>
          </a:p>
          <a:p>
            <a:pPr>
              <a:lnSpc>
                <a:spcPct val="210000"/>
              </a:lnSpc>
            </a:pPr>
            <a:r>
              <a:rPr lang="he-IL" sz="2000" b="1" dirty="0" smtClean="0">
                <a:solidFill>
                  <a:srgbClr val="FFFF00"/>
                </a:solidFill>
              </a:rPr>
              <a:t>"ת"ר אין עומדין להתפלל לא מתוך דין ולא מתוך דבר הלכה אלא מתוך הלכה פסוקה.... אין עומדין להתפלל לא מתוך עצבות ולא מתוך עצלות ולא מתוך שחוק ולא מתוך שיחה ולא מתוך קלות ראש ולא מתוך דברים בטלים אלא מתוך שמחה של מצוה"</a:t>
            </a:r>
          </a:p>
          <a:p>
            <a:pPr>
              <a:lnSpc>
                <a:spcPct val="210000"/>
              </a:lnSpc>
              <a:buNone/>
            </a:pPr>
            <a:r>
              <a:rPr lang="he-IL" sz="2000" dirty="0" smtClean="0">
                <a:solidFill>
                  <a:srgbClr val="FFFF00"/>
                </a:solidFill>
              </a:rPr>
              <a:t>כלומר:</a:t>
            </a:r>
            <a:r>
              <a:rPr lang="he-IL" sz="2400" dirty="0" smtClean="0">
                <a:solidFill>
                  <a:srgbClr val="FFFF00"/>
                </a:solidFill>
              </a:rPr>
              <a:t> </a:t>
            </a:r>
            <a:r>
              <a:rPr lang="he-IL" sz="2100" dirty="0" smtClean="0">
                <a:solidFill>
                  <a:srgbClr val="FFFF00"/>
                </a:solidFill>
              </a:rPr>
              <a:t>1. צריך להיכנס לתפילה מתוך: שמחה של מצוה, וכן צריך להיכנס לתפילה מתוך הלכה פסוקה (שנפסקה להלכה) כדי שלא להיות טרוד בתפילה!</a:t>
            </a:r>
          </a:p>
          <a:p>
            <a:pPr>
              <a:lnSpc>
                <a:spcPct val="210000"/>
              </a:lnSpc>
              <a:buNone/>
            </a:pPr>
            <a:r>
              <a:rPr lang="he-IL" sz="2100" dirty="0" smtClean="0">
                <a:solidFill>
                  <a:srgbClr val="FFFF00"/>
                </a:solidFill>
              </a:rPr>
              <a:t>2.אסור להיכנס לתפילה מתוך: דין, דבר הלכה (לא פסוקה), עצבות, עצלנות, שיחה, קלות ראש, שחוק ודברים בטלים!  </a:t>
            </a:r>
            <a:r>
              <a:rPr lang="he-IL" sz="2600" dirty="0" smtClean="0">
                <a:solidFill>
                  <a:srgbClr val="FFFF00"/>
                </a:solidFill>
              </a:rPr>
              <a:t>(הרמב"ם מוסיף גם מריבה)</a:t>
            </a:r>
            <a:endParaRPr lang="he-IL" sz="2100" dirty="0" smtClean="0">
              <a:solidFill>
                <a:srgbClr val="FFFF00"/>
              </a:solidFill>
            </a:endParaRPr>
          </a:p>
          <a:p>
            <a:pPr>
              <a:lnSpc>
                <a:spcPct val="200000"/>
              </a:lnSpc>
            </a:pPr>
            <a:endParaRPr lang="he-IL" sz="2400" dirty="0" smtClean="0"/>
          </a:p>
        </p:txBody>
      </p:sp>
    </p:spTree>
  </p:cSld>
  <p:clrMapOvr>
    <a:masterClrMapping/>
  </p:clrMapOvr>
  <p:transition spd="slow">
    <p:cover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260648"/>
            <a:ext cx="8229600" cy="5976664"/>
          </a:xfrm>
        </p:spPr>
        <p:txBody>
          <a:bodyPr>
            <a:normAutofit lnSpcReduction="10000"/>
          </a:bodyPr>
          <a:lstStyle/>
          <a:p>
            <a:pPr algn="l">
              <a:lnSpc>
                <a:spcPct val="200000"/>
              </a:lnSpc>
              <a:buNone/>
            </a:pPr>
            <a:r>
              <a:rPr lang="he-IL" dirty="0" smtClean="0">
                <a:solidFill>
                  <a:schemeClr val="bg1"/>
                </a:solidFill>
              </a:rPr>
              <a:t>ב</a:t>
            </a:r>
            <a:r>
              <a:rPr lang="he-IL" u="sng" dirty="0" smtClean="0">
                <a:solidFill>
                  <a:schemeClr val="bg1"/>
                </a:solidFill>
              </a:rPr>
              <a:t>שולחן ערוך (ובמשנה)</a:t>
            </a:r>
            <a:r>
              <a:rPr lang="he-IL" dirty="0" smtClean="0">
                <a:solidFill>
                  <a:schemeClr val="bg1"/>
                </a:solidFill>
              </a:rPr>
              <a:t> סימן צג' כתוב:</a:t>
            </a:r>
          </a:p>
          <a:p>
            <a:pPr>
              <a:lnSpc>
                <a:spcPct val="200000"/>
              </a:lnSpc>
            </a:pPr>
            <a:r>
              <a:rPr lang="he-IL" sz="2800" b="1" dirty="0" smtClean="0">
                <a:solidFill>
                  <a:schemeClr val="bg1"/>
                </a:solidFill>
              </a:rPr>
              <a:t>"</a:t>
            </a:r>
            <a:r>
              <a:rPr lang="he-IL" sz="2800" b="1" u="sng" dirty="0" smtClean="0">
                <a:solidFill>
                  <a:schemeClr val="bg1"/>
                </a:solidFill>
              </a:rPr>
              <a:t>סעיף א': </a:t>
            </a:r>
            <a:r>
              <a:rPr lang="he-IL" sz="2800" b="1" dirty="0" smtClean="0">
                <a:solidFill>
                  <a:schemeClr val="bg1"/>
                </a:solidFill>
              </a:rPr>
              <a:t>ישהה שעה אחת קודם שיקום להתפלל כדי שיכוין לבו למקום..."</a:t>
            </a:r>
          </a:p>
          <a:p>
            <a:pPr>
              <a:lnSpc>
                <a:spcPct val="200000"/>
              </a:lnSpc>
            </a:pPr>
            <a:endParaRPr lang="he-IL" dirty="0" smtClean="0">
              <a:solidFill>
                <a:schemeClr val="bg1"/>
              </a:solidFill>
            </a:endParaRPr>
          </a:p>
          <a:p>
            <a:pPr>
              <a:lnSpc>
                <a:spcPct val="200000"/>
              </a:lnSpc>
            </a:pPr>
            <a:r>
              <a:rPr lang="he-IL" dirty="0" smtClean="0">
                <a:solidFill>
                  <a:schemeClr val="bg1"/>
                </a:solidFill>
              </a:rPr>
              <a:t>כלומר: צריך לשהות שעה אחת לפני התפילה כדי להכין את עצמך לתפילה- ובכך לכוון בתפילה.</a:t>
            </a:r>
          </a:p>
          <a:p>
            <a:endParaRPr lang="he-IL" dirty="0"/>
          </a:p>
        </p:txBody>
      </p:sp>
      <p:pic>
        <p:nvPicPr>
          <p:cNvPr id="4" name="תמונה 3" descr="שולחן.JPG"/>
          <p:cNvPicPr>
            <a:picLocks noChangeAspect="1"/>
          </p:cNvPicPr>
          <p:nvPr/>
        </p:nvPicPr>
        <p:blipFill>
          <a:blip r:embed="rId3" cstate="print"/>
          <a:stretch>
            <a:fillRect/>
          </a:stretch>
        </p:blipFill>
        <p:spPr>
          <a:xfrm>
            <a:off x="6804248" y="179759"/>
            <a:ext cx="1800200" cy="1383827"/>
          </a:xfrm>
          <a:prstGeom prst="rect">
            <a:avLst/>
          </a:prstGeom>
        </p:spPr>
      </p:pic>
    </p:spTree>
  </p:cSld>
  <p:clrMapOvr>
    <a:masterClrMapping/>
  </p:clrMapOvr>
  <p:transition spd="slow">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476672"/>
            <a:ext cx="8229600" cy="5976664"/>
          </a:xfrm>
        </p:spPr>
        <p:txBody>
          <a:bodyPr/>
          <a:lstStyle/>
          <a:p>
            <a:pPr>
              <a:lnSpc>
                <a:spcPct val="200000"/>
              </a:lnSpc>
              <a:buNone/>
            </a:pPr>
            <a:r>
              <a:rPr lang="he-IL" sz="2000" b="1" u="sng" dirty="0" smtClean="0"/>
              <a:t>סעיפים ב'+ג':</a:t>
            </a:r>
            <a:r>
              <a:rPr lang="he-IL" sz="2000" b="1" dirty="0" smtClean="0"/>
              <a:t> "לא יעמוד להתפלל אלא באימה והכנעה לא מתוך שחוק וקלות ראש ודברים בטלים ולא מתוך כעס אלא מתוך שמחה.... אין עומדים להתפלל מתוך דין ולא מתוך הלכה שלא יהא לבו טרוד בה אלא מתוך הלכה פסוקה."</a:t>
            </a:r>
          </a:p>
          <a:p>
            <a:pPr>
              <a:lnSpc>
                <a:spcPct val="200000"/>
              </a:lnSpc>
              <a:buNone/>
            </a:pPr>
            <a:endParaRPr lang="he-IL" sz="2000" b="1" dirty="0" smtClean="0"/>
          </a:p>
          <a:p>
            <a:pPr>
              <a:lnSpc>
                <a:spcPct val="200000"/>
              </a:lnSpc>
              <a:buNone/>
            </a:pPr>
            <a:r>
              <a:rPr lang="he-IL" sz="2000" dirty="0" smtClean="0"/>
              <a:t>כלומר: 1. צריך לעמוד להתפלל מתוך: אימה, הכנעה ושמחה, וכן צריך להכנס לתפילה מתוך הלכה פסוקה (שנפסקה להלכה) כדי שלא להיות טרוד בתפילה!</a:t>
            </a:r>
          </a:p>
          <a:p>
            <a:pPr>
              <a:lnSpc>
                <a:spcPct val="200000"/>
              </a:lnSpc>
              <a:buNone/>
            </a:pPr>
            <a:r>
              <a:rPr lang="he-IL" sz="2000" dirty="0" smtClean="0"/>
              <a:t>2.אסור להיכנס לתפילה מתוך: קלות ראש, שחוק ודברים בטלים!</a:t>
            </a:r>
          </a:p>
          <a:p>
            <a:pPr>
              <a:lnSpc>
                <a:spcPct val="200000"/>
              </a:lnSpc>
              <a:buNone/>
            </a:pPr>
            <a:endParaRPr lang="he-IL" sz="2400" dirty="0" smtClean="0"/>
          </a:p>
          <a:p>
            <a:pPr>
              <a:buNone/>
            </a:pPr>
            <a:endParaRPr lang="he-IL" dirty="0"/>
          </a:p>
        </p:txBody>
      </p:sp>
    </p:spTree>
  </p:cSld>
  <p:clrMapOvr>
    <a:masterClrMapping/>
  </p:clrMapOvr>
  <p:transition spd="slow">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67544" y="332656"/>
            <a:ext cx="8229600" cy="5793507"/>
          </a:xfrm>
        </p:spPr>
        <p:txBody>
          <a:bodyPr/>
          <a:lstStyle/>
          <a:p>
            <a:pPr algn="ctr">
              <a:lnSpc>
                <a:spcPct val="200000"/>
              </a:lnSpc>
            </a:pPr>
            <a:r>
              <a:rPr lang="he-IL" u="sng" dirty="0" smtClean="0"/>
              <a:t>סימן צו'</a:t>
            </a:r>
          </a:p>
          <a:p>
            <a:pPr>
              <a:lnSpc>
                <a:spcPct val="200000"/>
              </a:lnSpc>
            </a:pPr>
            <a:r>
              <a:rPr lang="he-IL" sz="2000" b="1" dirty="0" smtClean="0"/>
              <a:t>" כשהוא מתפלל לא יאחוז בידו תפילין... מפני שלבו עליהם שלא יפלו ויטרד ותתבטל כוונתו. ולולב בזמנו מותר לאחוז בידו כיון שהאחיזה בידו היא מצוה אינו נטרד בשבילו.... מותר לאחוז מחזור תפלות בידו בשעה שמתפלל הואיל ותופס לצורך תפלה עצמה לא טריד..."</a:t>
            </a:r>
          </a:p>
          <a:p>
            <a:pPr>
              <a:lnSpc>
                <a:spcPct val="200000"/>
              </a:lnSpc>
            </a:pPr>
            <a:r>
              <a:rPr lang="he-IL" sz="2000" dirty="0" smtClean="0"/>
              <a:t>כלומר: כדאי לא להחזיק שום דבר בתפילה </a:t>
            </a:r>
            <a:r>
              <a:rPr lang="en-US" sz="2000" dirty="0" smtClean="0"/>
              <a:t> </a:t>
            </a:r>
            <a:r>
              <a:rPr lang="he-IL" sz="2000" dirty="0" smtClean="0"/>
              <a:t>(שלא יהיה טרוד שאולי זה יפול) אבל 4 המינים וסידור מותר להחזיק מכיוון שהם שייכים למצווה!</a:t>
            </a:r>
            <a:endParaRPr lang="he-IL" sz="2400" dirty="0" smtClean="0"/>
          </a:p>
          <a:p>
            <a:pPr>
              <a:lnSpc>
                <a:spcPct val="200000"/>
              </a:lnSpc>
            </a:pPr>
            <a:r>
              <a:rPr lang="he-IL" sz="2400" i="1" dirty="0" smtClean="0"/>
              <a:t>וגם ה"בן איש חי" כותב כך.</a:t>
            </a:r>
          </a:p>
        </p:txBody>
      </p:sp>
    </p:spTree>
  </p:cSld>
  <p:clrMapOvr>
    <a:masterClrMapping/>
  </p:clrMapOvr>
  <p:transition spd="slow">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txBody>
          <a:bodyPr>
            <a:normAutofit/>
          </a:bodyPr>
          <a:lstStyle/>
          <a:p>
            <a:r>
              <a:rPr lang="he-IL" u="sng" dirty="0" smtClean="0">
                <a:solidFill>
                  <a:schemeClr val="bg1"/>
                </a:solidFill>
              </a:rPr>
              <a:t>סימן צג'</a:t>
            </a:r>
            <a:endParaRPr lang="he-IL" b="1" dirty="0">
              <a:solidFill>
                <a:schemeClr val="bg1"/>
              </a:solidFill>
            </a:endParaRPr>
          </a:p>
        </p:txBody>
      </p:sp>
      <p:sp>
        <p:nvSpPr>
          <p:cNvPr id="3" name="מציין מיקום תוכן 2"/>
          <p:cNvSpPr>
            <a:spLocks noGrp="1"/>
          </p:cNvSpPr>
          <p:nvPr>
            <p:ph idx="1"/>
          </p:nvPr>
        </p:nvSpPr>
        <p:spPr/>
        <p:txBody>
          <a:bodyPr>
            <a:normAutofit/>
          </a:bodyPr>
          <a:lstStyle/>
          <a:p>
            <a:pPr>
              <a:lnSpc>
                <a:spcPct val="200000"/>
              </a:lnSpc>
            </a:pPr>
            <a:r>
              <a:rPr lang="he-IL" sz="2400" b="1" dirty="0" smtClean="0">
                <a:solidFill>
                  <a:schemeClr val="bg1"/>
                </a:solidFill>
              </a:rPr>
              <a:t>"טוב ליתן צדקה קודם תפלה"</a:t>
            </a:r>
          </a:p>
          <a:p>
            <a:pPr>
              <a:lnSpc>
                <a:spcPct val="200000"/>
              </a:lnSpc>
            </a:pPr>
            <a:r>
              <a:rPr lang="he-IL" sz="2400" dirty="0" smtClean="0">
                <a:solidFill>
                  <a:schemeClr val="bg1"/>
                </a:solidFill>
              </a:rPr>
              <a:t>כלומר כדאי לתת צדקה לפני התפילה.</a:t>
            </a:r>
          </a:p>
          <a:p>
            <a:pPr>
              <a:lnSpc>
                <a:spcPct val="200000"/>
              </a:lnSpc>
            </a:pPr>
            <a:r>
              <a:rPr lang="he-IL" sz="2500" dirty="0" smtClean="0">
                <a:solidFill>
                  <a:schemeClr val="bg1"/>
                </a:solidFill>
              </a:rPr>
              <a:t>ה"</a:t>
            </a:r>
            <a:r>
              <a:rPr lang="he-IL" sz="2500" u="sng" dirty="0" smtClean="0">
                <a:solidFill>
                  <a:schemeClr val="bg1"/>
                </a:solidFill>
              </a:rPr>
              <a:t>פניני הלכה</a:t>
            </a:r>
            <a:r>
              <a:rPr lang="he-IL" sz="2500" dirty="0" smtClean="0">
                <a:solidFill>
                  <a:schemeClr val="bg1"/>
                </a:solidFill>
              </a:rPr>
              <a:t>" מוסיף שזה כדי לגשת לתפילה מתוך שמחה של מצווה, וגם בגלל שמי שבא לבקש רחמים מה', כדאי שירחם גם על העניים!)</a:t>
            </a: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58170" y="364850"/>
            <a:ext cx="8435280" cy="6120680"/>
          </a:xfrm>
        </p:spPr>
        <p:txBody>
          <a:bodyPr>
            <a:normAutofit/>
          </a:bodyPr>
          <a:lstStyle/>
          <a:p>
            <a:pPr algn="ctr">
              <a:lnSpc>
                <a:spcPct val="200000"/>
              </a:lnSpc>
            </a:pPr>
            <a:r>
              <a:rPr lang="he-IL" dirty="0" smtClean="0">
                <a:solidFill>
                  <a:schemeClr val="bg1"/>
                </a:solidFill>
              </a:rPr>
              <a:t>ה"</a:t>
            </a:r>
            <a:r>
              <a:rPr lang="he-IL" u="sng" dirty="0" smtClean="0">
                <a:solidFill>
                  <a:schemeClr val="bg1"/>
                </a:solidFill>
              </a:rPr>
              <a:t>משנה ברורה</a:t>
            </a:r>
            <a:r>
              <a:rPr lang="he-IL" dirty="0" smtClean="0">
                <a:solidFill>
                  <a:schemeClr val="bg1"/>
                </a:solidFill>
              </a:rPr>
              <a:t>" כותב על השולחן ערוך בסימן צג':</a:t>
            </a:r>
          </a:p>
          <a:p>
            <a:pPr>
              <a:lnSpc>
                <a:spcPct val="200000"/>
              </a:lnSpc>
            </a:pPr>
            <a:r>
              <a:rPr lang="he-IL" sz="2000" b="1" u="sng" dirty="0" smtClean="0">
                <a:solidFill>
                  <a:schemeClr val="bg1"/>
                </a:solidFill>
              </a:rPr>
              <a:t>"שעה אחת"</a:t>
            </a:r>
            <a:r>
              <a:rPr lang="he-IL" sz="2000" b="1" dirty="0" smtClean="0">
                <a:solidFill>
                  <a:schemeClr val="bg1"/>
                </a:solidFill>
              </a:rPr>
              <a:t>- "...דאע"ג דבכל מקום דאמרינן שעה פי' שעה מועטת הכא פי' שעה אחת מי"ב שעות ביום </a:t>
            </a:r>
            <a:r>
              <a:rPr lang="he-IL" sz="2000" b="1" dirty="0" smtClean="0"/>
              <a:t>ומיהו זה לחסידים ולשאר </a:t>
            </a:r>
            <a:r>
              <a:rPr lang="he-IL" sz="2000" b="1" dirty="0" smtClean="0">
                <a:solidFill>
                  <a:schemeClr val="bg1"/>
                </a:solidFill>
              </a:rPr>
              <a:t>עם די בשעה מועטת..."</a:t>
            </a:r>
          </a:p>
          <a:p>
            <a:pPr>
              <a:lnSpc>
                <a:spcPct val="200000"/>
              </a:lnSpc>
            </a:pPr>
            <a:endParaRPr lang="he-IL" sz="2000" dirty="0" smtClean="0">
              <a:solidFill>
                <a:schemeClr val="bg1"/>
              </a:solidFill>
            </a:endParaRPr>
          </a:p>
          <a:p>
            <a:pPr>
              <a:lnSpc>
                <a:spcPct val="200000"/>
              </a:lnSpc>
            </a:pPr>
            <a:r>
              <a:rPr lang="he-IL" sz="2000" dirty="0" smtClean="0">
                <a:solidFill>
                  <a:schemeClr val="bg1"/>
                </a:solidFill>
              </a:rPr>
              <a:t>כלומר: מדובר פה בשעה </a:t>
            </a:r>
            <a:r>
              <a:rPr lang="he-IL" sz="2000" dirty="0" smtClean="0"/>
              <a:t>רגילה- אבל זה רק לחסידים, לפשו</a:t>
            </a:r>
            <a:r>
              <a:rPr lang="he-IL" sz="2000" dirty="0" smtClean="0">
                <a:solidFill>
                  <a:schemeClr val="bg1"/>
                </a:solidFill>
              </a:rPr>
              <a:t>טי העם- צריך לשהות לפני התפילה רק "שעה מועט</a:t>
            </a:r>
            <a:r>
              <a:rPr lang="he-IL" sz="2000" dirty="0" smtClean="0"/>
              <a:t>ת".</a:t>
            </a:r>
          </a:p>
        </p:txBody>
      </p:sp>
      <p:pic>
        <p:nvPicPr>
          <p:cNvPr id="3080" name="Picture 8" descr="C:\Users\home\AppData\Local\Microsoft\Windows\Temporary Internet Files\Content.IE5\X0UGFZOA\3822522351_169dc69817_b[1].jpg"/>
          <p:cNvPicPr>
            <a:picLocks noChangeAspect="1" noChangeArrowheads="1"/>
          </p:cNvPicPr>
          <p:nvPr/>
        </p:nvPicPr>
        <p:blipFill>
          <a:blip r:embed="rId3"/>
          <a:srcRect/>
          <a:stretch>
            <a:fillRect/>
          </a:stretch>
        </p:blipFill>
        <p:spPr bwMode="auto">
          <a:xfrm>
            <a:off x="4568190" y="3425190"/>
            <a:ext cx="7620" cy="7620"/>
          </a:xfrm>
          <a:prstGeom prst="rect">
            <a:avLst/>
          </a:prstGeom>
          <a:noFill/>
        </p:spPr>
      </p:pic>
      <p:pic>
        <p:nvPicPr>
          <p:cNvPr id="3081" name="Picture 9" descr="C:\Users\home\AppData\Local\Microsoft\Windows\Temporary Internet Files\Content.IE5\X0UGFZOA\3822522351_169dc69817_b[1].jpg"/>
          <p:cNvPicPr>
            <a:picLocks noChangeAspect="1" noChangeArrowheads="1"/>
          </p:cNvPicPr>
          <p:nvPr/>
        </p:nvPicPr>
        <p:blipFill>
          <a:blip r:embed="rId3"/>
          <a:srcRect/>
          <a:stretch>
            <a:fillRect/>
          </a:stretch>
        </p:blipFill>
        <p:spPr bwMode="auto">
          <a:xfrm>
            <a:off x="4568190" y="3425190"/>
            <a:ext cx="7620" cy="7620"/>
          </a:xfrm>
          <a:prstGeom prst="rect">
            <a:avLst/>
          </a:prstGeom>
          <a:noFill/>
        </p:spPr>
      </p:pic>
    </p:spTree>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75000"/>
              </a:schemeClr>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67544" y="116633"/>
            <a:ext cx="8259606" cy="2880320"/>
          </a:xfrm>
        </p:spPr>
        <p:txBody>
          <a:bodyPr/>
          <a:lstStyle/>
          <a:p>
            <a:pPr>
              <a:lnSpc>
                <a:spcPct val="150000"/>
              </a:lnSpc>
            </a:pPr>
            <a:r>
              <a:rPr lang="he-IL" dirty="0" smtClean="0">
                <a:solidFill>
                  <a:schemeClr val="bg1"/>
                </a:solidFill>
              </a:rPr>
              <a:t>בחרתי בנושא זה בגלל שהרגשתי שאני לא הצלחתי להתרכז בתפילה כמו שצריך (אז רציתי לדעת איך להתרכז) וזה גם עניין אותי.</a:t>
            </a:r>
          </a:p>
          <a:p>
            <a:pPr>
              <a:lnSpc>
                <a:spcPct val="150000"/>
              </a:lnSpc>
            </a:pPr>
            <a:endParaRPr lang="he-IL" dirty="0">
              <a:solidFill>
                <a:schemeClr val="bg1"/>
              </a:solidFill>
            </a:endParaRPr>
          </a:p>
        </p:txBody>
      </p:sp>
      <p:sp>
        <p:nvSpPr>
          <p:cNvPr id="6" name="כוכב עם 24 פינות 5"/>
          <p:cNvSpPr/>
          <p:nvPr/>
        </p:nvSpPr>
        <p:spPr>
          <a:xfrm>
            <a:off x="107504" y="2348880"/>
            <a:ext cx="8712968" cy="4248472"/>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smtClean="0"/>
              <a:t>גמרא מסכת ברכות פרק חמישי, דף לא.- "תנו רבנן: המתפלל </a:t>
            </a:r>
            <a:r>
              <a:rPr lang="he-IL" sz="3200" b="1" u="sng" dirty="0" smtClean="0"/>
              <a:t>צריך שיכוין את לבו לשמים </a:t>
            </a:r>
            <a:r>
              <a:rPr lang="he-IL" sz="2800" dirty="0" smtClean="0"/>
              <a:t>אבא שאול אומר סימן לדבר (</a:t>
            </a:r>
            <a:r>
              <a:rPr lang="he-IL" sz="2800" dirty="0" smtClean="0">
                <a:hlinkClick r:id="rId3" tooltip="קטגוריה:תהלים י יז"/>
              </a:rPr>
              <a:t>תהלים י, יז</a:t>
            </a:r>
            <a:r>
              <a:rPr lang="he-IL" sz="2800" dirty="0" smtClean="0"/>
              <a:t>) תכין לבם תקשיב אזנך"</a:t>
            </a:r>
            <a:endParaRPr lang="he-IL" sz="2800" dirty="0"/>
          </a:p>
        </p:txBody>
      </p:sp>
    </p:spTree>
    <p:extLst>
      <p:ext uri="{BB962C8B-B14F-4D97-AF65-F5344CB8AC3E}">
        <p14:creationId xmlns="" xmlns:p14="http://schemas.microsoft.com/office/powerpoint/2010/main" val="2656184290"/>
      </p:ext>
    </p:extLst>
  </p:cSld>
  <p:clrMapOvr>
    <a:masterClrMapping/>
  </p:clrMapOvr>
  <p:transition spd="slow">
    <p:zoom dir="in"/>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260648"/>
            <a:ext cx="8229600" cy="6192688"/>
          </a:xfrm>
        </p:spPr>
        <p:txBody>
          <a:bodyPr>
            <a:normAutofit/>
          </a:bodyPr>
          <a:lstStyle/>
          <a:p>
            <a:pPr>
              <a:lnSpc>
                <a:spcPct val="200000"/>
              </a:lnSpc>
            </a:pPr>
            <a:endParaRPr lang="he-IL" sz="2000" b="1" u="sng" dirty="0" smtClean="0">
              <a:solidFill>
                <a:srgbClr val="C00000"/>
              </a:solidFill>
            </a:endParaRPr>
          </a:p>
          <a:p>
            <a:pPr>
              <a:lnSpc>
                <a:spcPct val="200000"/>
              </a:lnSpc>
            </a:pPr>
            <a:r>
              <a:rPr lang="he-IL" sz="2000" b="1" u="sng" dirty="0" smtClean="0">
                <a:solidFill>
                  <a:srgbClr val="C00000"/>
                </a:solidFill>
              </a:rPr>
              <a:t>"שיכוון"-</a:t>
            </a:r>
            <a:r>
              <a:rPr lang="he-IL" sz="2000" b="1" dirty="0" smtClean="0">
                <a:solidFill>
                  <a:srgbClr val="C00000"/>
                </a:solidFill>
              </a:rPr>
              <a:t> "האר"י ז"ל היה מתפלל מתוך הסידור כדי שיכוין מאוד גם שלא להבליע נקודה והכל לפי מה שמרגיש האדם בנפשו:"</a:t>
            </a:r>
          </a:p>
          <a:p>
            <a:pPr>
              <a:lnSpc>
                <a:spcPct val="200000"/>
              </a:lnSpc>
            </a:pPr>
            <a:endParaRPr lang="he-IL" sz="2000" dirty="0" smtClean="0">
              <a:solidFill>
                <a:srgbClr val="C00000"/>
              </a:solidFill>
            </a:endParaRPr>
          </a:p>
          <a:p>
            <a:pPr>
              <a:lnSpc>
                <a:spcPct val="200000"/>
              </a:lnSpc>
            </a:pPr>
            <a:r>
              <a:rPr lang="he-IL" sz="2000" dirty="0" smtClean="0">
                <a:solidFill>
                  <a:srgbClr val="C00000"/>
                </a:solidFill>
              </a:rPr>
              <a:t>כלומר: האר"י זצ"ל היה מתפלל בתפילה מילה במילה מתוך הסידור, אבל כל אחד יעשה איך שהוא יוכל יותר לכוון (מהסידור או בע"פ)</a:t>
            </a:r>
          </a:p>
        </p:txBody>
      </p:sp>
      <p:pic>
        <p:nvPicPr>
          <p:cNvPr id="5" name="והביאותים.wma">
            <a:hlinkClick r:id="" action="ppaction://media"/>
          </p:cNvPr>
          <p:cNvPicPr>
            <a:picLocks noRot="1" noChangeAspect="1"/>
          </p:cNvPicPr>
          <p:nvPr>
            <a:audioFile r:link="rId1"/>
          </p:nvPr>
        </p:nvPicPr>
        <p:blipFill>
          <a:blip r:embed="rId4" cstate="print"/>
          <a:stretch>
            <a:fillRect/>
          </a:stretch>
        </p:blipFill>
        <p:spPr>
          <a:xfrm>
            <a:off x="8460432" y="476672"/>
            <a:ext cx="304800" cy="3048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8"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25000">
              <a:srgbClr val="21D6E0"/>
            </a:gs>
            <a:gs pos="75000">
              <a:srgbClr val="0087E6"/>
            </a:gs>
            <a:gs pos="100000">
              <a:srgbClr val="005CBF"/>
            </a:gs>
          </a:gsLst>
          <a:lin ang="2700000" scaled="1"/>
          <a:tileRect/>
        </a:gra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51520" y="332656"/>
            <a:ext cx="8229600" cy="6120680"/>
          </a:xfrm>
        </p:spPr>
        <p:txBody>
          <a:bodyPr>
            <a:normAutofit/>
          </a:bodyPr>
          <a:lstStyle/>
          <a:p>
            <a:pPr algn="ctr">
              <a:lnSpc>
                <a:spcPct val="200000"/>
              </a:lnSpc>
              <a:buNone/>
            </a:pPr>
            <a:r>
              <a:rPr lang="he-IL" u="sng" dirty="0" smtClean="0"/>
              <a:t>סימן צו' (כוונה בחזרת הש"ץ)-</a:t>
            </a:r>
            <a:endParaRPr lang="he-IL" sz="2000" b="1" dirty="0" smtClean="0"/>
          </a:p>
          <a:p>
            <a:pPr>
              <a:lnSpc>
                <a:spcPct val="200000"/>
              </a:lnSpc>
            </a:pPr>
            <a:r>
              <a:rPr lang="he-IL" sz="2000" b="1" dirty="0" smtClean="0"/>
              <a:t>"להתפלל מתוכו": ונמצא באחרונים שאף בחזרת הש"ץ נכון הוא שיהיה הסידור פתוח לפניו להיות אזניו פקוחות על מה שאומר הש"ץ:</a:t>
            </a:r>
          </a:p>
          <a:p>
            <a:pPr>
              <a:lnSpc>
                <a:spcPct val="200000"/>
              </a:lnSpc>
            </a:pPr>
            <a:r>
              <a:rPr lang="he-IL" sz="2000" dirty="0" smtClean="0"/>
              <a:t/>
            </a:r>
            <a:br>
              <a:rPr lang="he-IL" sz="2000" dirty="0" smtClean="0"/>
            </a:br>
            <a:r>
              <a:rPr lang="he-IL" sz="2000" dirty="0" smtClean="0"/>
              <a:t>כלומר: כדאי לעקוב אחרי החזן בחזרת הש"ץ (להסתכל מתוך הסידור).</a:t>
            </a:r>
            <a:endParaRPr lang="he-IL" sz="2000" b="1" u="sng" dirty="0" smtClean="0"/>
          </a:p>
        </p:txBody>
      </p:sp>
    </p:spTree>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narVert">
          <a:fgClr>
            <a:srgbClr val="FFFF00"/>
          </a:fgClr>
          <a:bgClr>
            <a:srgbClr val="FF0000"/>
          </a:bgClr>
        </a:patt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332656"/>
            <a:ext cx="8229600" cy="6048672"/>
          </a:xfrm>
        </p:spPr>
        <p:txBody>
          <a:bodyPr/>
          <a:lstStyle/>
          <a:p>
            <a:pPr algn="ctr">
              <a:lnSpc>
                <a:spcPct val="200000"/>
              </a:lnSpc>
            </a:pPr>
            <a:r>
              <a:rPr lang="he-IL" u="sng" dirty="0" smtClean="0">
                <a:solidFill>
                  <a:schemeClr val="bg1"/>
                </a:solidFill>
              </a:rPr>
              <a:t>סימן קא':</a:t>
            </a:r>
          </a:p>
          <a:p>
            <a:pPr>
              <a:lnSpc>
                <a:spcPct val="200000"/>
              </a:lnSpc>
            </a:pPr>
            <a:endParaRPr lang="he-IL" sz="2000" b="1" u="sng" dirty="0" smtClean="0">
              <a:solidFill>
                <a:schemeClr val="bg1"/>
              </a:solidFill>
            </a:endParaRPr>
          </a:p>
          <a:p>
            <a:pPr>
              <a:lnSpc>
                <a:spcPct val="200000"/>
              </a:lnSpc>
            </a:pPr>
            <a:r>
              <a:rPr lang="he-IL" sz="2000" b="1" u="sng" dirty="0" smtClean="0">
                <a:solidFill>
                  <a:schemeClr val="bg1"/>
                </a:solidFill>
              </a:rPr>
              <a:t>"המתפלל וכו'": </a:t>
            </a:r>
            <a:r>
              <a:rPr lang="he-IL" sz="2000" b="1" dirty="0" smtClean="0">
                <a:solidFill>
                  <a:schemeClr val="bg1"/>
                </a:solidFill>
              </a:rPr>
              <a:t>וירגיל אדם עצמו לכוין עכ"פ בחתימת של כל ברכה"</a:t>
            </a:r>
          </a:p>
          <a:p>
            <a:pPr>
              <a:lnSpc>
                <a:spcPct val="200000"/>
              </a:lnSpc>
            </a:pPr>
            <a:endParaRPr lang="he-IL" sz="2000" b="1" dirty="0" smtClean="0">
              <a:solidFill>
                <a:schemeClr val="bg1"/>
              </a:solidFill>
            </a:endParaRPr>
          </a:p>
          <a:p>
            <a:pPr>
              <a:lnSpc>
                <a:spcPct val="200000"/>
              </a:lnSpc>
            </a:pPr>
            <a:r>
              <a:rPr lang="he-IL" sz="2400" dirty="0" smtClean="0">
                <a:solidFill>
                  <a:schemeClr val="bg1"/>
                </a:solidFill>
              </a:rPr>
              <a:t>כלומר: אדם צריך לפחות הרגיל את עצמו לכוון בסוף של כל ברכה (ברוך אתה ה')</a:t>
            </a:r>
            <a:endParaRPr lang="he-IL" sz="2800" dirty="0">
              <a:solidFill>
                <a:schemeClr val="bg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8000" b="-38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0" y="274638"/>
            <a:ext cx="9144000" cy="1143000"/>
          </a:xfrm>
        </p:spPr>
        <p:txBody>
          <a:bodyPr>
            <a:noAutofit/>
          </a:bodyPr>
          <a:lstStyle/>
          <a:p>
            <a:r>
              <a:rPr lang="he-IL" sz="3600" dirty="0" smtClean="0"/>
              <a:t>ה"</a:t>
            </a:r>
            <a:r>
              <a:rPr lang="he-IL" sz="3600" u="sng" dirty="0" smtClean="0"/>
              <a:t>שם עולם</a:t>
            </a:r>
            <a:r>
              <a:rPr lang="he-IL" sz="3600" dirty="0" smtClean="0"/>
              <a:t>" של </a:t>
            </a:r>
            <a:r>
              <a:rPr lang="he-IL" sz="3600" dirty="0" smtClean="0">
                <a:hlinkClick r:id="rId3"/>
              </a:rPr>
              <a:t>החפץ חיים </a:t>
            </a:r>
            <a:r>
              <a:rPr lang="he-IL" sz="3600" dirty="0" smtClean="0"/>
              <a:t>(חלק ב' בהשמטות) כותב:</a:t>
            </a:r>
            <a:endParaRPr lang="he-IL" sz="3600" dirty="0"/>
          </a:p>
        </p:txBody>
      </p:sp>
      <p:sp>
        <p:nvSpPr>
          <p:cNvPr id="3" name="מציין מיקום תוכן 2"/>
          <p:cNvSpPr>
            <a:spLocks noGrp="1"/>
          </p:cNvSpPr>
          <p:nvPr>
            <p:ph idx="1"/>
          </p:nvPr>
        </p:nvSpPr>
        <p:spPr/>
        <p:txBody>
          <a:bodyPr>
            <a:normAutofit/>
          </a:bodyPr>
          <a:lstStyle/>
          <a:p>
            <a:pPr>
              <a:lnSpc>
                <a:spcPct val="250000"/>
              </a:lnSpc>
              <a:buNone/>
            </a:pPr>
            <a:r>
              <a:rPr lang="he-IL" sz="2000" dirty="0" smtClean="0"/>
              <a:t>כדי לכוון בתפילה צריך:</a:t>
            </a:r>
          </a:p>
          <a:p>
            <a:pPr marL="457200" indent="-457200">
              <a:lnSpc>
                <a:spcPct val="250000"/>
              </a:lnSpc>
              <a:buAutoNum type="arabicPeriod"/>
            </a:pPr>
            <a:r>
              <a:rPr lang="he-IL" sz="2000" u="sng" dirty="0" smtClean="0"/>
              <a:t>להתפלל מתוך הסידור!</a:t>
            </a:r>
          </a:p>
          <a:p>
            <a:pPr marL="457200" indent="-457200">
              <a:lnSpc>
                <a:spcPct val="250000"/>
              </a:lnSpc>
              <a:buAutoNum type="arabicPeriod"/>
            </a:pPr>
            <a:r>
              <a:rPr lang="he-IL" sz="2000" u="sng" dirty="0" smtClean="0"/>
              <a:t>לפני כל ברכה וברכה </a:t>
            </a:r>
            <a:r>
              <a:rPr lang="he-IL" sz="2000" dirty="0" smtClean="0"/>
              <a:t>יסתכל עליה ויחשוב מה הוא רוצה לבקש מה'/ על מה הוא רוצה לברך אותו, ורק אז יברך את הברכה!</a:t>
            </a: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51000">
              <a:srgbClr val="66008F"/>
            </a:gs>
            <a:gs pos="23000">
              <a:srgbClr val="BA0066"/>
            </a:gs>
            <a:gs pos="71000">
              <a:srgbClr val="FF0000"/>
            </a:gs>
            <a:gs pos="89000">
              <a:srgbClr val="FF8200"/>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0" y="764704"/>
            <a:ext cx="9144000" cy="850106"/>
          </a:xfrm>
        </p:spPr>
        <p:txBody>
          <a:bodyPr>
            <a:normAutofit/>
          </a:bodyPr>
          <a:lstStyle/>
          <a:p>
            <a:r>
              <a:rPr lang="he-IL" sz="3500" dirty="0" smtClean="0"/>
              <a:t>ה</a:t>
            </a:r>
            <a:r>
              <a:rPr lang="he-IL" sz="3500" dirty="0" smtClean="0">
                <a:hlinkClick r:id="rId2"/>
              </a:rPr>
              <a:t>"נפש החיים" </a:t>
            </a:r>
            <a:r>
              <a:rPr lang="he-IL" sz="3500" dirty="0" smtClean="0"/>
              <a:t>כותב בחלק שני, פרק </a:t>
            </a:r>
            <a:r>
              <a:rPr lang="he-IL" sz="3500" dirty="0" err="1" smtClean="0"/>
              <a:t>יג</a:t>
            </a:r>
            <a:r>
              <a:rPr lang="he-IL" sz="3500" dirty="0" smtClean="0"/>
              <a:t>':</a:t>
            </a:r>
          </a:p>
        </p:txBody>
      </p:sp>
      <p:sp>
        <p:nvSpPr>
          <p:cNvPr id="3" name="מציין מיקום תוכן 2"/>
          <p:cNvSpPr>
            <a:spLocks noGrp="1"/>
          </p:cNvSpPr>
          <p:nvPr>
            <p:ph idx="1"/>
          </p:nvPr>
        </p:nvSpPr>
        <p:spPr/>
        <p:txBody>
          <a:bodyPr>
            <a:normAutofit/>
          </a:bodyPr>
          <a:lstStyle/>
          <a:p>
            <a:pPr>
              <a:lnSpc>
                <a:spcPct val="200000"/>
              </a:lnSpc>
            </a:pPr>
            <a:r>
              <a:rPr lang="he-IL" sz="1050" b="1" dirty="0" smtClean="0"/>
              <a:t>"</a:t>
            </a:r>
            <a:r>
              <a:rPr lang="he-IL" sz="1600" b="1" dirty="0"/>
              <a:t>שבעת שהאדם מוציא מפיו כל תיבה מהתפלה. יצייר לו אז במחשבתו אותה התיבה באותיותיה כצורתה </a:t>
            </a:r>
            <a:r>
              <a:rPr lang="he-IL" sz="1600" b="1" dirty="0" err="1"/>
              <a:t>ולכוין</a:t>
            </a:r>
            <a:r>
              <a:rPr lang="he-IL" sz="1600" b="1" dirty="0"/>
              <a:t> להוסיף על ידה </a:t>
            </a:r>
            <a:r>
              <a:rPr lang="he-IL" sz="1600" b="1" dirty="0" err="1"/>
              <a:t>כח</a:t>
            </a:r>
            <a:r>
              <a:rPr lang="he-IL" sz="1600" b="1" dirty="0"/>
              <a:t> הקדושה שיעשה פרי למעלה להרבות קדושתם ואורם</a:t>
            </a:r>
            <a:r>
              <a:rPr lang="he-IL" sz="1600" b="1" dirty="0" smtClean="0"/>
              <a:t>."</a:t>
            </a:r>
            <a:endParaRPr lang="he-IL" sz="2000" dirty="0" smtClean="0"/>
          </a:p>
          <a:p>
            <a:pPr>
              <a:lnSpc>
                <a:spcPct val="200000"/>
              </a:lnSpc>
            </a:pPr>
            <a:r>
              <a:rPr lang="he-IL" sz="2000" dirty="0" smtClean="0"/>
              <a:t>סגולה נפלאה לבטל ולהסיר מחשבות טורדות בתפילה: </a:t>
            </a:r>
          </a:p>
          <a:p>
            <a:pPr>
              <a:lnSpc>
                <a:spcPct val="200000"/>
              </a:lnSpc>
              <a:buNone/>
            </a:pPr>
            <a:r>
              <a:rPr lang="he-IL" sz="2000" dirty="0" smtClean="0"/>
              <a:t>כשאדם מתפלל- (אם הוא לא קורא מהסידור) </a:t>
            </a:r>
            <a:r>
              <a:rPr lang="he-IL" sz="2000" u="sng" dirty="0" smtClean="0"/>
              <a:t>שידמיין את צורת האותיות</a:t>
            </a:r>
            <a:r>
              <a:rPr lang="he-IL" sz="2000" dirty="0" smtClean="0"/>
              <a:t> שמוציא מפיו (למרות שזה לוקח הרבה זמן)!</a:t>
            </a:r>
            <a:endParaRPr lang="he-IL" sz="2000" u="sng" dirty="0" smtClean="0"/>
          </a:p>
        </p:txBody>
      </p:sp>
      <p:pic>
        <p:nvPicPr>
          <p:cNvPr id="1038" name="Picture 14" descr="C:\Users\home\AppData\Local\Microsoft\Windows\Temporary Internet Files\Content.IE5\A8P8F99Y\{ACA3F42D-FA18-472E-9EE3-F8A781535E98}[1].jpg"/>
          <p:cNvPicPr>
            <a:picLocks noChangeAspect="1" noChangeArrowheads="1"/>
          </p:cNvPicPr>
          <p:nvPr/>
        </p:nvPicPr>
        <p:blipFill>
          <a:blip r:embed="rId3"/>
          <a:srcRect/>
          <a:stretch>
            <a:fillRect/>
          </a:stretch>
        </p:blipFill>
        <p:spPr bwMode="auto">
          <a:xfrm>
            <a:off x="4568190" y="3425190"/>
            <a:ext cx="7620" cy="7620"/>
          </a:xfrm>
          <a:prstGeom prst="rect">
            <a:avLst/>
          </a:prstGeom>
          <a:noFill/>
        </p:spPr>
      </p:pic>
      <p:pic>
        <p:nvPicPr>
          <p:cNvPr id="1042" name="Picture 18" descr="C:\Users\home\AppData\Local\Microsoft\Windows\Temporary Internet Files\Content.IE5\A8P8F99Y\6192552490_74dc46d7d8_n[1].jpg"/>
          <p:cNvPicPr>
            <a:picLocks noChangeAspect="1" noChangeArrowheads="1"/>
          </p:cNvPicPr>
          <p:nvPr/>
        </p:nvPicPr>
        <p:blipFill>
          <a:blip r:embed="rId3"/>
          <a:srcRect/>
          <a:stretch>
            <a:fillRect/>
          </a:stretch>
        </p:blipFill>
        <p:spPr bwMode="auto">
          <a:xfrm>
            <a:off x="4568190" y="3425190"/>
            <a:ext cx="7620" cy="7620"/>
          </a:xfrm>
          <a:prstGeom prst="rect">
            <a:avLst/>
          </a:prstGeom>
          <a:noFill/>
        </p:spPr>
      </p:pic>
      <p:pic>
        <p:nvPicPr>
          <p:cNvPr id="1044" name="Picture 20" descr="C:\Users\home\AppData\Local\Microsoft\Windows\Temporary Internet Files\Content.IE5\73J5LOD4\{06E9F889-DA26-4EAA-89E2-78A13F2F11F4}[1].jpg"/>
          <p:cNvPicPr>
            <a:picLocks noChangeAspect="1" noChangeArrowheads="1"/>
          </p:cNvPicPr>
          <p:nvPr/>
        </p:nvPicPr>
        <p:blipFill>
          <a:blip r:embed="rId3"/>
          <a:srcRect/>
          <a:stretch>
            <a:fillRect/>
          </a:stretch>
        </p:blipFill>
        <p:spPr bwMode="auto">
          <a:xfrm>
            <a:off x="4568190" y="3425190"/>
            <a:ext cx="7620" cy="7620"/>
          </a:xfrm>
          <a:prstGeom prst="rect">
            <a:avLst/>
          </a:prstGeom>
          <a:noFill/>
        </p:spPr>
      </p:pic>
      <p:pic>
        <p:nvPicPr>
          <p:cNvPr id="1050" name="Picture 26" descr="C:\Users\home\AppData\Local\Microsoft\Windows\Temporary Internet Files\Content.IE5\A8P8F99Y\Brockhaus_and_Efron_Jewish_Encyclopedia_e2_051-0[1].jpg"/>
          <p:cNvPicPr>
            <a:picLocks noChangeAspect="1" noChangeArrowheads="1"/>
          </p:cNvPicPr>
          <p:nvPr/>
        </p:nvPicPr>
        <p:blipFill>
          <a:blip r:embed="rId3"/>
          <a:srcRect/>
          <a:stretch>
            <a:fillRect/>
          </a:stretch>
        </p:blipFill>
        <p:spPr bwMode="auto">
          <a:xfrm>
            <a:off x="4568190" y="3425190"/>
            <a:ext cx="7620" cy="7620"/>
          </a:xfrm>
          <a:prstGeom prst="rect">
            <a:avLst/>
          </a:prstGeom>
          <a:noFill/>
        </p:spPr>
      </p:pic>
      <p:pic>
        <p:nvPicPr>
          <p:cNvPr id="1052" name="Picture 28" descr="C:\Users\home\AppData\Local\Microsoft\Windows\Temporary Internet Files\Content.IE5\HKVAEKCS\6367745391_9ffe3efd06_b[1].jpg"/>
          <p:cNvPicPr>
            <a:picLocks noChangeAspect="1" noChangeArrowheads="1"/>
          </p:cNvPicPr>
          <p:nvPr/>
        </p:nvPicPr>
        <p:blipFill>
          <a:blip r:embed="rId3"/>
          <a:srcRect/>
          <a:stretch>
            <a:fillRect/>
          </a:stretch>
        </p:blipFill>
        <p:spPr bwMode="auto">
          <a:xfrm>
            <a:off x="4568190" y="3425190"/>
            <a:ext cx="7620" cy="7620"/>
          </a:xfrm>
          <a:prstGeom prst="rect">
            <a:avLst/>
          </a:prstGeom>
          <a:noFill/>
        </p:spPr>
      </p:pic>
      <p:pic>
        <p:nvPicPr>
          <p:cNvPr id="1055" name="Picture 31" descr="C:\Users\home\AppData\Local\Microsoft\Windows\Temporary Internet Files\Content.IE5\X0UGFZOA\magazines3_c[1].jpg"/>
          <p:cNvPicPr>
            <a:picLocks noChangeAspect="1" noChangeArrowheads="1"/>
          </p:cNvPicPr>
          <p:nvPr/>
        </p:nvPicPr>
        <p:blipFill>
          <a:blip r:embed="rId3"/>
          <a:srcRect/>
          <a:stretch>
            <a:fillRect/>
          </a:stretch>
        </p:blipFill>
        <p:spPr bwMode="auto">
          <a:xfrm>
            <a:off x="4568190" y="3425190"/>
            <a:ext cx="7620" cy="7620"/>
          </a:xfrm>
          <a:prstGeom prst="rect">
            <a:avLst/>
          </a:prstGeom>
          <a:noFill/>
        </p:spPr>
      </p:pic>
      <p:sp>
        <p:nvSpPr>
          <p:cNvPr id="42" name="הסבר ענן 41"/>
          <p:cNvSpPr/>
          <p:nvPr/>
        </p:nvSpPr>
        <p:spPr>
          <a:xfrm>
            <a:off x="0" y="4337720"/>
            <a:ext cx="3600400" cy="2520280"/>
          </a:xfrm>
          <a:prstGeom prst="cloudCallout">
            <a:avLst>
              <a:gd name="adj1" fmla="val 54633"/>
              <a:gd name="adj2" fmla="val -6258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44" name="Picture 39" descr="C:\Users\home\AppData\Local\Microsoft\Windows\Temporary Internet Files\Content.IE5\A8P8F99Y\250px-Stam[1].jpg"/>
          <p:cNvPicPr>
            <a:picLocks noChangeAspect="1" noChangeArrowheads="1"/>
          </p:cNvPicPr>
          <p:nvPr/>
        </p:nvPicPr>
        <p:blipFill>
          <a:blip r:embed="rId4" cstate="print"/>
          <a:srcRect l="13889" t="11056" r="16667" b="17104"/>
          <a:stretch>
            <a:fillRect/>
          </a:stretch>
        </p:blipFill>
        <p:spPr bwMode="auto">
          <a:xfrm>
            <a:off x="756084" y="4720802"/>
            <a:ext cx="2088232" cy="1754115"/>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dirty="0" smtClean="0">
                <a:solidFill>
                  <a:srgbClr val="0000FF"/>
                </a:solidFill>
              </a:rPr>
              <a:t>ה</a:t>
            </a:r>
            <a:r>
              <a:rPr lang="he-IL" sz="3600" dirty="0" smtClean="0">
                <a:solidFill>
                  <a:srgbClr val="0000FF"/>
                </a:solidFill>
                <a:hlinkClick r:id="rId2"/>
              </a:rPr>
              <a:t>"פסקי תשובות" </a:t>
            </a:r>
            <a:r>
              <a:rPr lang="he-IL" sz="3600" dirty="0" smtClean="0">
                <a:solidFill>
                  <a:srgbClr val="0000FF"/>
                </a:solidFill>
              </a:rPr>
              <a:t>בסימן צח' כותב:</a:t>
            </a:r>
          </a:p>
        </p:txBody>
      </p:sp>
      <p:sp>
        <p:nvSpPr>
          <p:cNvPr id="3" name="מציין מיקום תוכן 2"/>
          <p:cNvSpPr>
            <a:spLocks noGrp="1"/>
          </p:cNvSpPr>
          <p:nvPr>
            <p:ph idx="1"/>
          </p:nvPr>
        </p:nvSpPr>
        <p:spPr>
          <a:xfrm>
            <a:off x="457200" y="1600200"/>
            <a:ext cx="8229600" cy="5069160"/>
          </a:xfrm>
        </p:spPr>
        <p:txBody>
          <a:bodyPr>
            <a:normAutofit/>
          </a:bodyPr>
          <a:lstStyle/>
          <a:p>
            <a:pPr algn="ctr">
              <a:lnSpc>
                <a:spcPct val="200000"/>
              </a:lnSpc>
            </a:pPr>
            <a:r>
              <a:rPr lang="he-IL" sz="2400" b="1" u="sng" dirty="0" smtClean="0">
                <a:solidFill>
                  <a:srgbClr val="FF0000"/>
                </a:solidFill>
              </a:rPr>
              <a:t>עצות לטהרת המחשבה בעת התפילה:</a:t>
            </a:r>
          </a:p>
          <a:p>
            <a:pPr marL="457200" indent="-457200">
              <a:lnSpc>
                <a:spcPct val="200000"/>
              </a:lnSpc>
              <a:buAutoNum type="arabicPeriod"/>
            </a:pPr>
            <a:r>
              <a:rPr lang="he-IL" sz="2400" dirty="0" smtClean="0">
                <a:solidFill>
                  <a:srgbClr val="FF0000"/>
                </a:solidFill>
              </a:rPr>
              <a:t>צריך לחשוב שעומדים לפני מלך מלכי המלכים!</a:t>
            </a:r>
          </a:p>
          <a:p>
            <a:pPr marL="457200" indent="-457200">
              <a:lnSpc>
                <a:spcPct val="200000"/>
              </a:lnSpc>
              <a:buAutoNum type="arabicPeriod"/>
            </a:pPr>
            <a:r>
              <a:rPr lang="he-IL" sz="2400" dirty="0" smtClean="0">
                <a:solidFill>
                  <a:srgbClr val="FF0000"/>
                </a:solidFill>
              </a:rPr>
              <a:t>יטבול במקווה לפני התפילה (אם הוא יכול).</a:t>
            </a:r>
          </a:p>
          <a:p>
            <a:pPr marL="457200" indent="-457200">
              <a:lnSpc>
                <a:spcPct val="200000"/>
              </a:lnSpc>
              <a:buAutoNum type="arabicPeriod"/>
            </a:pPr>
            <a:r>
              <a:rPr lang="he-IL" sz="2400" dirty="0" smtClean="0">
                <a:solidFill>
                  <a:srgbClr val="FF0000"/>
                </a:solidFill>
              </a:rPr>
              <a:t>יקבע מקום קבוע לתפילה שלו.</a:t>
            </a:r>
          </a:p>
          <a:p>
            <a:pPr marL="457200" indent="-457200">
              <a:lnSpc>
                <a:spcPct val="200000"/>
              </a:lnSpc>
              <a:buAutoNum type="arabicPeriod"/>
            </a:pPr>
            <a:r>
              <a:rPr lang="he-IL" sz="2400" dirty="0" smtClean="0">
                <a:solidFill>
                  <a:srgbClr val="FF0000"/>
                </a:solidFill>
              </a:rPr>
              <a:t>ייתן לפני התפילה צדקה.</a:t>
            </a:r>
          </a:p>
          <a:p>
            <a:pPr marL="457200" indent="-457200">
              <a:lnSpc>
                <a:spcPct val="200000"/>
              </a:lnSpc>
              <a:buAutoNum type="arabicPeriod"/>
            </a:pPr>
            <a:r>
              <a:rPr lang="he-IL" sz="2400" dirty="0" smtClean="0">
                <a:solidFill>
                  <a:srgbClr val="FF0000"/>
                </a:solidFill>
              </a:rPr>
              <a:t>יקבל על עצמו מצוות "ואהבת לרעך כמוך"!</a:t>
            </a:r>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332656"/>
            <a:ext cx="8229600" cy="6192688"/>
          </a:xfrm>
        </p:spPr>
        <p:txBody>
          <a:bodyPr>
            <a:normAutofit/>
          </a:bodyPr>
          <a:lstStyle/>
          <a:p>
            <a:pPr>
              <a:lnSpc>
                <a:spcPct val="200000"/>
              </a:lnSpc>
              <a:buNone/>
            </a:pPr>
            <a:r>
              <a:rPr lang="he-IL" sz="2400" dirty="0" smtClean="0">
                <a:solidFill>
                  <a:srgbClr val="00FF00"/>
                </a:solidFill>
              </a:rPr>
              <a:t>6. יתפלל ליד יראי שמיים שמתפללים כהוגן!</a:t>
            </a:r>
          </a:p>
          <a:p>
            <a:pPr>
              <a:lnSpc>
                <a:spcPct val="200000"/>
              </a:lnSpc>
              <a:buNone/>
            </a:pPr>
            <a:r>
              <a:rPr lang="he-IL" sz="2400" dirty="0" smtClean="0">
                <a:solidFill>
                  <a:srgbClr val="00FF00"/>
                </a:solidFill>
              </a:rPr>
              <a:t>7. </a:t>
            </a:r>
            <a:r>
              <a:rPr lang="he-IL" sz="2400" u="sng" dirty="0" smtClean="0">
                <a:solidFill>
                  <a:srgbClr val="00FF00"/>
                </a:solidFill>
              </a:rPr>
              <a:t>יתפלל מתוך סידור</a:t>
            </a:r>
            <a:r>
              <a:rPr lang="en-US" sz="2400" u="sng" dirty="0" smtClean="0">
                <a:solidFill>
                  <a:srgbClr val="00FF00"/>
                </a:solidFill>
              </a:rPr>
              <a:t> </a:t>
            </a:r>
            <a:r>
              <a:rPr lang="he-IL" sz="2400" dirty="0" smtClean="0">
                <a:solidFill>
                  <a:srgbClr val="00FF00"/>
                </a:solidFill>
              </a:rPr>
              <a:t>(ומתוך כך לא יסתכל בשום אדם בזמן שמתפלל)</a:t>
            </a:r>
          </a:p>
          <a:p>
            <a:pPr>
              <a:lnSpc>
                <a:spcPct val="200000"/>
              </a:lnSpc>
              <a:buNone/>
            </a:pPr>
            <a:r>
              <a:rPr lang="he-IL" sz="2400" dirty="0" smtClean="0">
                <a:solidFill>
                  <a:srgbClr val="00FF00"/>
                </a:solidFill>
              </a:rPr>
              <a:t>8. יתפלל לאט וישים לב למה שמתפלל.</a:t>
            </a:r>
          </a:p>
          <a:p>
            <a:pPr>
              <a:lnSpc>
                <a:spcPct val="200000"/>
              </a:lnSpc>
              <a:buNone/>
            </a:pPr>
            <a:r>
              <a:rPr lang="he-IL" sz="2400" dirty="0" smtClean="0">
                <a:solidFill>
                  <a:srgbClr val="00FF00"/>
                </a:solidFill>
              </a:rPr>
              <a:t>9. יבקש לפני התפילה מהקב"ה שיעזור לו להתפלל כמו שצריך ולכוון בתפילה! (ר' אלימלך מליז'נסק חיבר תפילה שלפני התפילה     )</a:t>
            </a:r>
          </a:p>
          <a:p>
            <a:pPr algn="ctr">
              <a:lnSpc>
                <a:spcPct val="200000"/>
              </a:lnSpc>
              <a:buNone/>
            </a:pPr>
            <a:r>
              <a:rPr lang="he-IL" sz="2500" u="sng" dirty="0" smtClean="0">
                <a:solidFill>
                  <a:srgbClr val="00FF00"/>
                </a:solidFill>
              </a:rPr>
              <a:t>וכן אומר התניא (בפרק כח')</a:t>
            </a:r>
          </a:p>
          <a:p>
            <a:pPr>
              <a:lnSpc>
                <a:spcPct val="200000"/>
              </a:lnSpc>
              <a:buNone/>
            </a:pPr>
            <a:endParaRPr lang="he-IL" sz="2400" dirty="0" smtClean="0"/>
          </a:p>
        </p:txBody>
      </p:sp>
      <p:sp>
        <p:nvSpPr>
          <p:cNvPr id="4" name="חץ שמאלה 3">
            <a:hlinkClick r:id="rId3" action="ppaction://hlinksldjump"/>
          </p:cNvPr>
          <p:cNvSpPr/>
          <p:nvPr/>
        </p:nvSpPr>
        <p:spPr>
          <a:xfrm>
            <a:off x="1115616" y="4581128"/>
            <a:ext cx="288032" cy="21602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cSld>
  <p:clrMapOvr>
    <a:masterClrMapping/>
  </p:clrMapOvr>
  <mc:AlternateContent xmlns:mc="http://schemas.openxmlformats.org/markup-compatibility/2006">
    <mc:Choice xmlns=""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16200000" scaled="1"/>
          <a:tileRect/>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0" y="260648"/>
            <a:ext cx="9144000" cy="1143000"/>
          </a:xfrm>
        </p:spPr>
        <p:txBody>
          <a:bodyPr>
            <a:normAutofit fontScale="90000"/>
          </a:bodyPr>
          <a:lstStyle/>
          <a:p>
            <a:r>
              <a:rPr lang="he-IL" sz="2000" dirty="0" smtClean="0"/>
              <a:t>אחרי שעשיתי את כל ההכנות- </a:t>
            </a:r>
            <a:r>
              <a:rPr lang="he-IL" sz="1800" dirty="0" smtClean="0"/>
              <a:t/>
            </a:r>
            <a:br>
              <a:rPr lang="he-IL" sz="1800" dirty="0" smtClean="0"/>
            </a:br>
            <a:r>
              <a:rPr lang="he-IL" sz="3600" b="1" u="sng" dirty="0" smtClean="0"/>
              <a:t>מה אני עושה אם באמצע התפילה נכנסו לי מחשבות טורדות?</a:t>
            </a:r>
            <a:endParaRPr lang="he-IL" sz="3000" b="1" u="sng" dirty="0" smtClean="0"/>
          </a:p>
        </p:txBody>
      </p:sp>
      <p:sp>
        <p:nvSpPr>
          <p:cNvPr id="3" name="מציין מיקום תוכן 2"/>
          <p:cNvSpPr>
            <a:spLocks noGrp="1"/>
          </p:cNvSpPr>
          <p:nvPr>
            <p:ph idx="1"/>
          </p:nvPr>
        </p:nvSpPr>
        <p:spPr>
          <a:xfrm>
            <a:off x="395536" y="1340768"/>
            <a:ext cx="8229600" cy="5256584"/>
          </a:xfrm>
        </p:spPr>
        <p:txBody>
          <a:bodyPr/>
          <a:lstStyle/>
          <a:p>
            <a:pPr algn="ctr">
              <a:lnSpc>
                <a:spcPct val="200000"/>
              </a:lnSpc>
            </a:pPr>
            <a:r>
              <a:rPr lang="he-IL" dirty="0" smtClean="0"/>
              <a:t>ב</a:t>
            </a:r>
            <a:r>
              <a:rPr lang="he-IL" u="sng" dirty="0" smtClean="0"/>
              <a:t>שולחן ערוך</a:t>
            </a:r>
            <a:r>
              <a:rPr lang="he-IL" dirty="0" smtClean="0"/>
              <a:t> סימן צח' כתוב:</a:t>
            </a:r>
          </a:p>
          <a:p>
            <a:pPr>
              <a:lnSpc>
                <a:spcPct val="200000"/>
              </a:lnSpc>
            </a:pPr>
            <a:r>
              <a:rPr lang="he-IL" sz="2000" b="1" dirty="0" smtClean="0"/>
              <a:t>"....ישתוק עד שתתבטל המחשבה וצריך שיחשוב בדברים המכניעים הלב ומכוונים אותו לאביו שבשמים ולא יחשוב בדברים שיש בהם קלות ראש..."</a:t>
            </a:r>
            <a:endParaRPr lang="he-IL" sz="2000" dirty="0" smtClean="0"/>
          </a:p>
          <a:p>
            <a:pPr>
              <a:lnSpc>
                <a:spcPct val="200000"/>
              </a:lnSpc>
            </a:pPr>
            <a:endParaRPr lang="he-IL" sz="2000" dirty="0" smtClean="0">
              <a:solidFill>
                <a:srgbClr val="FF0000"/>
              </a:solidFill>
            </a:endParaRPr>
          </a:p>
          <a:p>
            <a:pPr>
              <a:lnSpc>
                <a:spcPct val="200000"/>
              </a:lnSpc>
            </a:pPr>
            <a:r>
              <a:rPr lang="he-IL" sz="2000" dirty="0" smtClean="0">
                <a:solidFill>
                  <a:srgbClr val="FF0000"/>
                </a:solidFill>
              </a:rPr>
              <a:t>כלומר: צריך לעצור ולחשוב על דברי הכנעה כלפי הקב"ה עד שהמחשבה עוברת ואז אפשר להמשיך להתפלל.</a:t>
            </a:r>
          </a:p>
          <a:p>
            <a:pPr>
              <a:lnSpc>
                <a:spcPct val="200000"/>
              </a:lnSpc>
            </a:pPr>
            <a:r>
              <a:rPr lang="he-IL" sz="2400" dirty="0" smtClean="0">
                <a:solidFill>
                  <a:srgbClr val="FF0000"/>
                </a:solidFill>
              </a:rPr>
              <a:t>וגם הטור כתב כך!</a:t>
            </a:r>
          </a:p>
        </p:txBody>
      </p:sp>
      <p:pic>
        <p:nvPicPr>
          <p:cNvPr id="4" name="תמונה 3" descr="שולחן.JPG"/>
          <p:cNvPicPr>
            <a:picLocks noChangeAspect="1"/>
          </p:cNvPicPr>
          <p:nvPr/>
        </p:nvPicPr>
        <p:blipFill>
          <a:blip r:embed="rId2" cstate="print"/>
          <a:stretch>
            <a:fillRect/>
          </a:stretch>
        </p:blipFill>
        <p:spPr>
          <a:xfrm>
            <a:off x="6948264" y="1268760"/>
            <a:ext cx="1728192" cy="132847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200" dirty="0" smtClean="0"/>
              <a:t>ה"</a:t>
            </a:r>
            <a:r>
              <a:rPr lang="he-IL" sz="3200" u="sng" dirty="0" smtClean="0"/>
              <a:t>משנה ברורה</a:t>
            </a:r>
            <a:r>
              <a:rPr lang="he-IL" sz="3200" dirty="0" smtClean="0"/>
              <a:t>" כותב על השולחן ערוך בסימן צח':</a:t>
            </a:r>
            <a:endParaRPr lang="he-IL" sz="3200" dirty="0" smtClean="0">
              <a:latin typeface="+mn-lt"/>
              <a:ea typeface="+mn-ea"/>
              <a:cs typeface="+mn-cs"/>
            </a:endParaRPr>
          </a:p>
        </p:txBody>
      </p:sp>
      <p:sp>
        <p:nvSpPr>
          <p:cNvPr id="3" name="מציין מיקום תוכן 2"/>
          <p:cNvSpPr>
            <a:spLocks noGrp="1"/>
          </p:cNvSpPr>
          <p:nvPr>
            <p:ph idx="1"/>
          </p:nvPr>
        </p:nvSpPr>
        <p:spPr>
          <a:xfrm>
            <a:off x="467544" y="1340768"/>
            <a:ext cx="8229600" cy="5246043"/>
          </a:xfrm>
        </p:spPr>
        <p:txBody>
          <a:bodyPr>
            <a:normAutofit/>
          </a:bodyPr>
          <a:lstStyle/>
          <a:p>
            <a:pPr>
              <a:lnSpc>
                <a:spcPct val="200000"/>
              </a:lnSpc>
            </a:pPr>
            <a:r>
              <a:rPr lang="he-IL" sz="2000" b="1" dirty="0" smtClean="0"/>
              <a:t>"ישתוק וכו'-...לבטל מחשבה רעה בשעת התפילה יאמר ג"פ פי פי [הוא ר"ת פלטי יוסף דהם התגברו על יצר לבם וכדאיתא בסנהדרין דף כ"א ע"ב] ואח"כ ירוק ג"פ .... וכתב המ"א ע"ז ואין נ"ל לעשות זה בתוך תפילת  י"ח דהוי הפסק...."</a:t>
            </a:r>
          </a:p>
          <a:p>
            <a:pPr>
              <a:lnSpc>
                <a:spcPct val="200000"/>
              </a:lnSpc>
            </a:pPr>
            <a:endParaRPr lang="he-IL" sz="2000" dirty="0" smtClean="0"/>
          </a:p>
          <a:p>
            <a:pPr>
              <a:lnSpc>
                <a:spcPct val="200000"/>
              </a:lnSpc>
            </a:pPr>
            <a:r>
              <a:rPr lang="he-IL" sz="2000" dirty="0" smtClean="0"/>
              <a:t>כלומר: יאמר 3 פעמים "פי פי פי" ואח"כ ירוק 3 פעמים </a:t>
            </a:r>
            <a:r>
              <a:rPr lang="he-IL" sz="2000" dirty="0" smtClean="0">
                <a:hlinkClick r:id="rId3"/>
              </a:rPr>
              <a:t>והמגן אברהם </a:t>
            </a:r>
            <a:r>
              <a:rPr lang="he-IL" sz="2000" dirty="0" smtClean="0"/>
              <a:t>כתב שאסור לעשות את זה, כי זה נחשב הפסק.</a:t>
            </a:r>
            <a:endParaRPr lang="he-IL" sz="2400" dirty="0"/>
          </a:p>
        </p:txBody>
      </p:sp>
      <p:pic>
        <p:nvPicPr>
          <p:cNvPr id="4" name="מודה אני.wma">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8316416" y="116632"/>
            <a:ext cx="609600" cy="6096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16200000" scaled="1"/>
          <a:tileRect/>
        </a:gra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67544" y="260648"/>
            <a:ext cx="8229600" cy="6120680"/>
          </a:xfrm>
        </p:spPr>
        <p:txBody>
          <a:bodyPr>
            <a:normAutofit/>
          </a:bodyPr>
          <a:lstStyle/>
          <a:p>
            <a:pPr>
              <a:lnSpc>
                <a:spcPct val="200000"/>
              </a:lnSpc>
            </a:pPr>
            <a:r>
              <a:rPr lang="he-IL" sz="2000" b="1" dirty="0" smtClean="0"/>
              <a:t>"... ובספר ליה רבה הביא בשם קיצור של"ה וז"ל סגולה להעביר מחשבת חוץ שקודם תפילה יעביר ג"פ יד ימינו על מצחו ויאמר בכל פעם לב טהור ברא לי אלהים ורוח נכון חדש בקרבי וכן אם בא לו מחשבת חוץ בתוך התפילה ישתוק מעט ויעביר ימינו על מצחו ויהרהר פסוק הנ"ל:"</a:t>
            </a:r>
          </a:p>
          <a:p>
            <a:pPr>
              <a:lnSpc>
                <a:spcPct val="200000"/>
              </a:lnSpc>
            </a:pPr>
            <a:endParaRPr lang="he-IL" sz="2000" dirty="0" smtClean="0"/>
          </a:p>
          <a:p>
            <a:pPr>
              <a:lnSpc>
                <a:spcPct val="200000"/>
              </a:lnSpc>
            </a:pPr>
            <a:r>
              <a:rPr lang="he-IL" sz="2000" dirty="0" smtClean="0">
                <a:solidFill>
                  <a:srgbClr val="FF0000"/>
                </a:solidFill>
              </a:rPr>
              <a:t>כלומר: </a:t>
            </a:r>
            <a:r>
              <a:rPr lang="he-IL" sz="2000" u="sng" dirty="0" smtClean="0">
                <a:solidFill>
                  <a:srgbClr val="FF0000"/>
                </a:solidFill>
              </a:rPr>
              <a:t>לפני התפילה </a:t>
            </a:r>
            <a:r>
              <a:rPr lang="he-IL" sz="2000" dirty="0" smtClean="0">
                <a:solidFill>
                  <a:srgbClr val="FF0000"/>
                </a:solidFill>
              </a:rPr>
              <a:t>להעביר 3 פעמים את יד ימין על המצח ולהגיד כל פעם "לב </a:t>
            </a:r>
            <a:r>
              <a:rPr lang="he-IL" sz="2000" dirty="0" smtClean="0"/>
              <a:t>טהור ברא לי אלוקים ורוח נכון חדש בקרבי" ואם מגיע מחשבה בתוך התפילה- לעשות אותו דבר אבל רק להרהר את הפסוק.</a:t>
            </a:r>
            <a:endParaRPr lang="he-IL" sz="2400" dirty="0"/>
          </a:p>
        </p:txBody>
      </p:sp>
    </p:spTree>
  </p:cSld>
  <p:clrMapOvr>
    <a:masterClrMapping/>
  </p:clrMapOvr>
  <mc:AlternateContent xmlns:mc="http://schemas.openxmlformats.org/markup-compatibility/2006">
    <mc:Choice xmlns=""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75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0"/>
            <a:ext cx="8229600" cy="1143000"/>
          </a:xfrm>
        </p:spPr>
        <p:txBody>
          <a:bodyPr>
            <a:normAutofit fontScale="90000"/>
          </a:bodyPr>
          <a:lstStyle/>
          <a:p>
            <a:r>
              <a:rPr lang="he-IL" sz="2000" dirty="0" smtClean="0"/>
              <a:t>לפני הכול כדי להתרכז צריך לדעת: </a:t>
            </a:r>
            <a:r>
              <a:rPr lang="he-IL" b="1" u="sng" dirty="0" smtClean="0"/>
              <a:t>איפה בתפילה צריך להתרכז?</a:t>
            </a:r>
            <a:endParaRPr lang="he-IL" b="1" u="sng" dirty="0"/>
          </a:p>
        </p:txBody>
      </p:sp>
      <p:sp>
        <p:nvSpPr>
          <p:cNvPr id="3" name="מציין מיקום תוכן 2"/>
          <p:cNvSpPr>
            <a:spLocks noGrp="1"/>
          </p:cNvSpPr>
          <p:nvPr>
            <p:ph idx="1"/>
          </p:nvPr>
        </p:nvSpPr>
        <p:spPr>
          <a:xfrm>
            <a:off x="179512" y="980728"/>
            <a:ext cx="8712968" cy="5688632"/>
          </a:xfrm>
        </p:spPr>
        <p:txBody>
          <a:bodyPr>
            <a:normAutofit/>
          </a:bodyPr>
          <a:lstStyle/>
          <a:p>
            <a:pPr marL="0" indent="0" algn="ctr">
              <a:lnSpc>
                <a:spcPct val="200000"/>
              </a:lnSpc>
              <a:buNone/>
            </a:pPr>
            <a:r>
              <a:rPr lang="he-IL" sz="2400" dirty="0"/>
              <a:t>ב</a:t>
            </a:r>
            <a:r>
              <a:rPr lang="he-IL" sz="2800" u="sng" dirty="0" smtClean="0">
                <a:hlinkClick r:id="rId2"/>
              </a:rPr>
              <a:t>שולחן ערוך</a:t>
            </a:r>
            <a:r>
              <a:rPr lang="he-IL" sz="2800" dirty="0" smtClean="0">
                <a:hlinkClick r:id="rId2"/>
              </a:rPr>
              <a:t> </a:t>
            </a:r>
            <a:r>
              <a:rPr lang="he-IL" sz="2400" dirty="0" smtClean="0"/>
              <a:t>סעיף קא' כתוב:</a:t>
            </a:r>
          </a:p>
          <a:p>
            <a:pPr marL="0" indent="0">
              <a:lnSpc>
                <a:spcPct val="200000"/>
              </a:lnSpc>
              <a:buNone/>
            </a:pPr>
            <a:r>
              <a:rPr lang="he-IL" sz="1900" b="1" dirty="0" smtClean="0"/>
              <a:t>"</a:t>
            </a:r>
            <a:r>
              <a:rPr lang="he-IL" sz="1900" b="1" dirty="0"/>
              <a:t>המתפלל צריך שיכוין בכל הברכות ואם אינו יכול לכוין בכולם לפחות יכוין באבות ואם לא כיון באבות אף על פי שכיון בכל השאר יחזור ויתפלל</a:t>
            </a:r>
            <a:r>
              <a:rPr lang="he-IL" sz="1900" b="1" dirty="0" smtClean="0"/>
              <a:t>."</a:t>
            </a:r>
          </a:p>
          <a:p>
            <a:pPr marL="0" indent="0">
              <a:lnSpc>
                <a:spcPct val="200000"/>
              </a:lnSpc>
              <a:buNone/>
            </a:pPr>
            <a:r>
              <a:rPr lang="he-IL" sz="2000" dirty="0" smtClean="0"/>
              <a:t>כלומר: אדם צריך לכוון </a:t>
            </a:r>
            <a:r>
              <a:rPr lang="he-IL" sz="2000" b="1" u="sng" dirty="0" smtClean="0"/>
              <a:t>בכל</a:t>
            </a:r>
            <a:r>
              <a:rPr lang="he-IL" sz="2000" b="1" dirty="0" smtClean="0"/>
              <a:t> </a:t>
            </a:r>
            <a:r>
              <a:rPr lang="he-IL" sz="2000" dirty="0" smtClean="0"/>
              <a:t>הברכות, אבל אם לא יכול לכוון בכל הברכות- יכוון לפחות </a:t>
            </a:r>
            <a:r>
              <a:rPr lang="he-IL" sz="2000" b="1" dirty="0" smtClean="0"/>
              <a:t>בברכת "אבות" </a:t>
            </a:r>
            <a:r>
              <a:rPr lang="he-IL" sz="2000" dirty="0" smtClean="0"/>
              <a:t>(הברכה הראשונה), ואם לא כיוון בה- אפילו אם כיוון בשאר הברכות </a:t>
            </a:r>
            <a:r>
              <a:rPr lang="he-IL" sz="2000" i="1" u="sng" dirty="0" smtClean="0"/>
              <a:t>צריך לחזור ולהתפלל מחדש!</a:t>
            </a:r>
            <a:r>
              <a:rPr lang="he-IL" sz="2000" i="1" dirty="0" smtClean="0"/>
              <a:t> </a:t>
            </a:r>
          </a:p>
          <a:p>
            <a:pPr marL="0" indent="0">
              <a:lnSpc>
                <a:spcPct val="200000"/>
              </a:lnSpc>
              <a:buNone/>
            </a:pPr>
            <a:r>
              <a:rPr lang="he-IL" sz="2000" i="1" u="sng" dirty="0" smtClean="0"/>
              <a:t>ערוך השולחן אומר אותו דבר אבל מוסיף ש</a:t>
            </a:r>
            <a:r>
              <a:rPr lang="he-IL" sz="2000" b="1" u="sng" dirty="0" smtClean="0"/>
              <a:t>אם גם באבות לא יוכל לכוון – לא יתפלל!</a:t>
            </a:r>
            <a:endParaRPr lang="he-IL" sz="2000" i="1" u="sng" dirty="0" smtClean="0"/>
          </a:p>
        </p:txBody>
      </p:sp>
      <p:pic>
        <p:nvPicPr>
          <p:cNvPr id="4" name="תמונה 3" descr="שולחן.JPG"/>
          <p:cNvPicPr>
            <a:picLocks noChangeAspect="1"/>
          </p:cNvPicPr>
          <p:nvPr/>
        </p:nvPicPr>
        <p:blipFill>
          <a:blip r:embed="rId3" cstate="print"/>
          <a:stretch>
            <a:fillRect/>
          </a:stretch>
        </p:blipFill>
        <p:spPr>
          <a:xfrm>
            <a:off x="6516216" y="836712"/>
            <a:ext cx="1728192" cy="1328474"/>
          </a:xfrm>
          <a:prstGeom prst="rect">
            <a:avLst/>
          </a:prstGeom>
        </p:spPr>
      </p:pic>
    </p:spTree>
    <p:extLst>
      <p:ext uri="{BB962C8B-B14F-4D97-AF65-F5344CB8AC3E}">
        <p14:creationId xmlns="" xmlns:p14="http://schemas.microsoft.com/office/powerpoint/2010/main" val="2648390929"/>
      </p:ext>
    </p:extLst>
  </p:cSld>
  <p:clrMapOvr>
    <a:masterClrMapping/>
  </p:clrMapOvr>
  <p:transition spd="slow">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dirty="0" smtClean="0"/>
              <a:t>"ספר התניא" בפרק כח' כותב:</a:t>
            </a:r>
          </a:p>
        </p:txBody>
      </p:sp>
      <p:sp>
        <p:nvSpPr>
          <p:cNvPr id="3" name="מציין מיקום תוכן 2"/>
          <p:cNvSpPr>
            <a:spLocks noGrp="1"/>
          </p:cNvSpPr>
          <p:nvPr>
            <p:ph idx="1"/>
          </p:nvPr>
        </p:nvSpPr>
        <p:spPr/>
        <p:txBody>
          <a:bodyPr>
            <a:normAutofit/>
          </a:bodyPr>
          <a:lstStyle/>
          <a:p>
            <a:pPr>
              <a:lnSpc>
                <a:spcPct val="200000"/>
              </a:lnSpc>
            </a:pPr>
            <a:endParaRPr lang="he-IL" sz="2000" b="1" dirty="0" smtClean="0"/>
          </a:p>
          <a:p>
            <a:pPr>
              <a:lnSpc>
                <a:spcPct val="200000"/>
              </a:lnSpc>
            </a:pPr>
            <a:endParaRPr lang="he-IL" sz="2000" b="1" dirty="0" smtClean="0"/>
          </a:p>
          <a:p>
            <a:pPr>
              <a:lnSpc>
                <a:spcPct val="200000"/>
              </a:lnSpc>
            </a:pPr>
            <a:endParaRPr lang="he-IL" sz="2000" b="1" dirty="0" smtClean="0"/>
          </a:p>
          <a:p>
            <a:pPr>
              <a:lnSpc>
                <a:spcPct val="200000"/>
              </a:lnSpc>
            </a:pPr>
            <a:endParaRPr lang="he-IL" sz="2000" b="1" dirty="0" smtClean="0"/>
          </a:p>
          <a:p>
            <a:pPr>
              <a:lnSpc>
                <a:spcPct val="200000"/>
              </a:lnSpc>
            </a:pPr>
            <a:endParaRPr lang="he-IL" sz="2000" b="1" dirty="0" smtClean="0"/>
          </a:p>
          <a:p>
            <a:pPr>
              <a:lnSpc>
                <a:spcPct val="200000"/>
              </a:lnSpc>
            </a:pPr>
            <a:r>
              <a:rPr lang="he-IL" sz="2000" dirty="0" smtClean="0"/>
              <a:t>כלומר: לא ישים לב למחשבות ויסיר דעתו מהם.</a:t>
            </a:r>
            <a:endParaRPr lang="he-IL" sz="2400" dirty="0"/>
          </a:p>
        </p:txBody>
      </p:sp>
      <p:pic>
        <p:nvPicPr>
          <p:cNvPr id="2053" name="Picture 5" descr="C:\Users\home\AppData\Local\Microsoft\Windows\Temporary Internet Files\Content.IE5\73J5LOD4\200px-Faid1[1].jpg"/>
          <p:cNvPicPr>
            <a:picLocks noChangeAspect="1" noChangeArrowheads="1"/>
          </p:cNvPicPr>
          <p:nvPr/>
        </p:nvPicPr>
        <p:blipFill>
          <a:blip r:embed="rId3" cstate="print"/>
          <a:srcRect/>
          <a:stretch>
            <a:fillRect/>
          </a:stretch>
        </p:blipFill>
        <p:spPr bwMode="auto">
          <a:xfrm>
            <a:off x="323528" y="1412776"/>
            <a:ext cx="2808312" cy="4212468"/>
          </a:xfrm>
          <a:prstGeom prst="rect">
            <a:avLst/>
          </a:prstGeom>
          <a:noFill/>
        </p:spPr>
      </p:pic>
      <p:sp>
        <p:nvSpPr>
          <p:cNvPr id="8" name="הסבר מלבני 7"/>
          <p:cNvSpPr/>
          <p:nvPr/>
        </p:nvSpPr>
        <p:spPr>
          <a:xfrm>
            <a:off x="3707904" y="1844824"/>
            <a:ext cx="4968552" cy="2304256"/>
          </a:xfrm>
          <a:prstGeom prst="wedgeRectCallout">
            <a:avLst>
              <a:gd name="adj1" fmla="val -81653"/>
              <a:gd name="adj2" fmla="val 694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t>"ואפילו אם נופלים לו הרהורי תאוות ושאר מחשבות זרות בשעת העבודה, בתורה או בתפילה בכוונה, אל ישית לב אליהן, אלא יסיח דעתו מהן כרגע."</a:t>
            </a:r>
          </a:p>
          <a:p>
            <a:pPr algn="ctr"/>
            <a:endParaRPr lang="he-IL" dirty="0"/>
          </a:p>
        </p:txBody>
      </p:sp>
    </p:spTree>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548680"/>
            <a:ext cx="8229600" cy="5832648"/>
          </a:xfrm>
        </p:spPr>
        <p:txBody>
          <a:bodyPr>
            <a:normAutofit/>
          </a:bodyPr>
          <a:lstStyle/>
          <a:p>
            <a:pPr algn="ctr">
              <a:lnSpc>
                <a:spcPct val="200000"/>
              </a:lnSpc>
            </a:pPr>
            <a:r>
              <a:rPr lang="he-IL" dirty="0" smtClean="0">
                <a:solidFill>
                  <a:srgbClr val="FF0000"/>
                </a:solidFill>
              </a:rPr>
              <a:t>ה"פסקי תשובות" בסימן צח' כותב:</a:t>
            </a:r>
          </a:p>
          <a:p>
            <a:pPr marL="457200" indent="-457200">
              <a:lnSpc>
                <a:spcPct val="200000"/>
              </a:lnSpc>
              <a:buAutoNum type="arabicPeriod"/>
            </a:pPr>
            <a:r>
              <a:rPr lang="he-IL" sz="2400" dirty="0" smtClean="0">
                <a:solidFill>
                  <a:srgbClr val="FF0000"/>
                </a:solidFill>
              </a:rPr>
              <a:t>מובא </a:t>
            </a:r>
            <a:r>
              <a:rPr lang="he-IL" sz="2400" u="sng" dirty="0" smtClean="0">
                <a:solidFill>
                  <a:srgbClr val="FF0000"/>
                </a:solidFill>
              </a:rPr>
              <a:t>בספרים החסידים</a:t>
            </a:r>
            <a:r>
              <a:rPr lang="he-IL" sz="2400" dirty="0" smtClean="0">
                <a:solidFill>
                  <a:srgbClr val="FF0000"/>
                </a:solidFill>
              </a:rPr>
              <a:t>: לנעוץ את אצבעות ידיו ואגודליו בארץ ויתלה את גופו עלייהם, </a:t>
            </a:r>
            <a:r>
              <a:rPr lang="he-IL" sz="2400" u="sng" dirty="0" smtClean="0">
                <a:solidFill>
                  <a:srgbClr val="FF0000"/>
                </a:solidFill>
              </a:rPr>
              <a:t>ולא ישען על הקיר</a:t>
            </a:r>
            <a:r>
              <a:rPr lang="he-IL" sz="2400" dirty="0" smtClean="0">
                <a:solidFill>
                  <a:srgbClr val="FF0000"/>
                </a:solidFill>
              </a:rPr>
              <a:t>!</a:t>
            </a:r>
          </a:p>
          <a:p>
            <a:pPr marL="457200" indent="-457200">
              <a:lnSpc>
                <a:spcPct val="200000"/>
              </a:lnSpc>
              <a:buAutoNum type="arabicPeriod"/>
            </a:pPr>
            <a:r>
              <a:rPr lang="he-IL" sz="2400" dirty="0" smtClean="0">
                <a:solidFill>
                  <a:srgbClr val="FF0000"/>
                </a:solidFill>
              </a:rPr>
              <a:t>כתוב בספר "</a:t>
            </a:r>
            <a:r>
              <a:rPr lang="he-IL" sz="2400" u="sng" dirty="0" smtClean="0">
                <a:solidFill>
                  <a:srgbClr val="FF0000"/>
                </a:solidFill>
              </a:rPr>
              <a:t>תהילות חיים</a:t>
            </a:r>
            <a:r>
              <a:rPr lang="he-IL" sz="2400" dirty="0" smtClean="0">
                <a:solidFill>
                  <a:srgbClr val="FF0000"/>
                </a:solidFill>
              </a:rPr>
              <a:t>": שיצבוט את עצמו וימחא כפיים ויאחוז ב-4 כנפות הציצית וישא עניו לשמים ויסתכל לרקיע.</a:t>
            </a:r>
          </a:p>
        </p:txBody>
      </p:sp>
    </p:spTree>
  </p:cSld>
  <p:clrMapOvr>
    <a:masterClrMapping/>
  </p:clrMapOvr>
  <mc:AlternateContent xmlns:mc="http://schemas.openxmlformats.org/markup-compatibility/2006">
    <mc:Choice xmlns=""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tileRect/>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4000" b="1" u="sng" dirty="0" smtClean="0"/>
              <a:t>לסיום- משל שממחיש את כוונת התפילה:</a:t>
            </a:r>
          </a:p>
        </p:txBody>
      </p:sp>
      <p:pic>
        <p:nvPicPr>
          <p:cNvPr id="4" name="מציין מיקום תוכן 3" descr="משל- בעשט'.jpg"/>
          <p:cNvPicPr>
            <a:picLocks noGrp="1" noChangeAspect="1"/>
          </p:cNvPicPr>
          <p:nvPr>
            <p:ph idx="1"/>
          </p:nvPr>
        </p:nvPicPr>
        <p:blipFill>
          <a:blip r:embed="rId2" cstate="print"/>
          <a:stretch>
            <a:fillRect/>
          </a:stretch>
        </p:blipFill>
        <p:spPr>
          <a:xfrm>
            <a:off x="1115616" y="1235202"/>
            <a:ext cx="6984776" cy="5622798"/>
          </a:xfrm>
        </p:spPr>
      </p:pic>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u="sng" dirty="0" smtClean="0"/>
              <a:t>רפלקציה:</a:t>
            </a:r>
            <a:endParaRPr lang="he-IL" b="1" u="sng" dirty="0"/>
          </a:p>
        </p:txBody>
      </p:sp>
      <p:sp>
        <p:nvSpPr>
          <p:cNvPr id="3" name="מציין מיקום תוכן 2"/>
          <p:cNvSpPr>
            <a:spLocks noGrp="1"/>
          </p:cNvSpPr>
          <p:nvPr>
            <p:ph idx="1"/>
          </p:nvPr>
        </p:nvSpPr>
        <p:spPr>
          <a:xfrm>
            <a:off x="457200" y="1600200"/>
            <a:ext cx="8229600" cy="5069160"/>
          </a:xfrm>
        </p:spPr>
        <p:txBody>
          <a:bodyPr>
            <a:normAutofit lnSpcReduction="10000"/>
          </a:bodyPr>
          <a:lstStyle/>
          <a:p>
            <a:r>
              <a:rPr lang="he-IL" sz="2000" dirty="0" smtClean="0"/>
              <a:t>א. תהליך הכתיבה עבורי היה מעניין וקצת מייגע (ישבתי על המצגת במוצ"ש עד 1:30 בלילה...)</a:t>
            </a:r>
          </a:p>
          <a:p>
            <a:endParaRPr lang="he-IL" sz="2000" dirty="0" smtClean="0"/>
          </a:p>
          <a:p>
            <a:r>
              <a:rPr lang="he-IL" sz="2000" dirty="0" smtClean="0"/>
              <a:t>ב. הדבר שהכי נהניתי ממנו בעבודה הוא הקטע שבו הבנתי שעשיתי עבודה טובה, וגם מתי שהכנתי את הרקעים וההנפשות של השקופיות של המצגת.</a:t>
            </a:r>
          </a:p>
          <a:p>
            <a:endParaRPr lang="he-IL" sz="2000" dirty="0"/>
          </a:p>
          <a:p>
            <a:r>
              <a:rPr lang="he-IL" sz="2000" dirty="0" smtClean="0"/>
              <a:t>ג. הדבר המשמעותי ביותר שלמדתי בתהליך הכתיבה של העבודה הוא: </a:t>
            </a:r>
          </a:p>
          <a:p>
            <a:r>
              <a:rPr lang="he-IL" sz="2000" dirty="0" smtClean="0"/>
              <a:t>1.שצריך לאוורר את המצגת (ולא לשים מלא טקסט בשקופיות)</a:t>
            </a:r>
          </a:p>
          <a:p>
            <a:r>
              <a:rPr lang="he-IL" sz="2000" dirty="0" smtClean="0"/>
              <a:t>2. איך אני יכול להתרכז בתפילה...</a:t>
            </a:r>
          </a:p>
          <a:p>
            <a:endParaRPr lang="he-IL" sz="2000" dirty="0"/>
          </a:p>
          <a:p>
            <a:r>
              <a:rPr lang="he-IL" sz="2000" dirty="0" smtClean="0"/>
              <a:t>ד. הקשיים שנתקלתי בהם בעבודה הם: חוסר זמן להכנה של העבודה, (ובהתחלה- חוסר מקורות) והתמודדתי איתם בכך שוויתרתי על דברים אחרים, (וששאלתי אנשים שעזרו לי למצוא מקורות!)</a:t>
            </a:r>
          </a:p>
          <a:p>
            <a:endParaRPr lang="he-IL" sz="2000" dirty="0"/>
          </a:p>
          <a:p>
            <a:r>
              <a:rPr lang="he-IL" sz="2000" dirty="0" smtClean="0"/>
              <a:t>ה. אני רוצה להגיד שבכללי היה לי כיף בעבודה, ושהיא מאוד עזרה לי!</a:t>
            </a:r>
            <a:endParaRPr lang="he-IL" sz="2000" dirty="0"/>
          </a:p>
        </p:txBody>
      </p:sp>
    </p:spTree>
    <p:extLst>
      <p:ext uri="{BB962C8B-B14F-4D97-AF65-F5344CB8AC3E}">
        <p14:creationId xmlns="" xmlns:p14="http://schemas.microsoft.com/office/powerpoint/2010/main" val="3482181956"/>
      </p:ext>
    </p:extLst>
  </p:cSld>
  <p:clrMapOvr>
    <a:masterClrMapping/>
  </p:clrMapOvr>
  <mc:AlternateContent xmlns:mc="http://schemas.openxmlformats.org/markup-compatibility/2006">
    <mc:Choice xmlns=""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552" y="28883"/>
            <a:ext cx="8229600" cy="1012974"/>
          </a:xfrm>
        </p:spPr>
        <p:txBody>
          <a:bodyPr/>
          <a:lstStyle/>
          <a:p>
            <a:r>
              <a:rPr lang="he-IL" b="1" u="sng" dirty="0" smtClean="0"/>
              <a:t>ביבליוגרפיה:</a:t>
            </a:r>
            <a:endParaRPr lang="he-IL" b="1" u="sng" dirty="0"/>
          </a:p>
        </p:txBody>
      </p:sp>
      <p:sp>
        <p:nvSpPr>
          <p:cNvPr id="3" name="מציין מיקום תוכן 2"/>
          <p:cNvSpPr>
            <a:spLocks noGrp="1"/>
          </p:cNvSpPr>
          <p:nvPr>
            <p:ph idx="1"/>
          </p:nvPr>
        </p:nvSpPr>
        <p:spPr>
          <a:xfrm>
            <a:off x="323528" y="980728"/>
            <a:ext cx="8496944" cy="5760640"/>
          </a:xfrm>
        </p:spPr>
        <p:txBody>
          <a:bodyPr>
            <a:noAutofit/>
          </a:bodyPr>
          <a:lstStyle/>
          <a:p>
            <a:pPr>
              <a:lnSpc>
                <a:spcPct val="150000"/>
              </a:lnSpc>
            </a:pPr>
            <a:r>
              <a:rPr lang="he-IL" sz="2400" dirty="0" smtClean="0"/>
              <a:t>חלק מהמקורות מצאתי בעצמי (שו"ע, משנה ברורה ועוד...)</a:t>
            </a:r>
          </a:p>
          <a:p>
            <a:pPr>
              <a:lnSpc>
                <a:spcPct val="150000"/>
              </a:lnSpc>
            </a:pPr>
            <a:r>
              <a:rPr lang="he-IL" sz="2400" dirty="0" smtClean="0"/>
              <a:t>חלק מהמקורות נעזרתי באדם מהקהילה שלנו שמעביר הרצאות על תפילה (מאיר ברגר- תודה).</a:t>
            </a:r>
          </a:p>
          <a:p>
            <a:pPr>
              <a:lnSpc>
                <a:spcPct val="150000"/>
              </a:lnSpc>
            </a:pPr>
            <a:r>
              <a:rPr lang="he-IL" sz="2400" dirty="0" smtClean="0"/>
              <a:t>חלק מהמקורות נעזרתי בפניני הלכה (שו"ע, פניני הלכה ועוד...)</a:t>
            </a:r>
          </a:p>
          <a:p>
            <a:pPr>
              <a:lnSpc>
                <a:spcPct val="150000"/>
              </a:lnSpc>
            </a:pPr>
            <a:r>
              <a:rPr lang="he-IL" sz="2400" dirty="0" smtClean="0"/>
              <a:t>חלק מהמקורות נעזרתי בפסקי תשובות (נפש החיים, פסקי תשובות ועוד...)</a:t>
            </a:r>
          </a:p>
          <a:p>
            <a:pPr>
              <a:lnSpc>
                <a:spcPct val="150000"/>
              </a:lnSpc>
            </a:pPr>
            <a:r>
              <a:rPr lang="he-IL" sz="2400" dirty="0" smtClean="0"/>
              <a:t>חלק מהמקורות נעזרתי בשו"ע (משנה ברורה, שו"ע ועוד...)</a:t>
            </a:r>
          </a:p>
          <a:p>
            <a:pPr>
              <a:lnSpc>
                <a:spcPct val="150000"/>
              </a:lnSpc>
            </a:pPr>
            <a:r>
              <a:rPr lang="he-IL" b="1" u="sng" dirty="0" smtClean="0"/>
              <a:t>ותודה רבה לרב יהונתן על כל העזרה, ההגהה, והכל!!!!</a:t>
            </a:r>
            <a:endParaRPr lang="he-IL" b="1" u="sng" dirty="0"/>
          </a:p>
        </p:txBody>
      </p:sp>
    </p:spTree>
    <p:extLst>
      <p:ext uri="{BB962C8B-B14F-4D97-AF65-F5344CB8AC3E}">
        <p14:creationId xmlns="" xmlns:p14="http://schemas.microsoft.com/office/powerpoint/2010/main" val="105659552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pic>
        <p:nvPicPr>
          <p:cNvPr id="5" name="תמונה 4" descr="תפילת ר' אלימלך מליזנסק.jpg"/>
          <p:cNvPicPr>
            <a:picLocks noChangeAspect="1"/>
          </p:cNvPicPr>
          <p:nvPr/>
        </p:nvPicPr>
        <p:blipFill>
          <a:blip r:embed="rId2" cstate="print"/>
          <a:srcRect l="3725" t="4187" r="5563" b="4713"/>
          <a:stretch>
            <a:fillRect/>
          </a:stretch>
        </p:blipFill>
        <p:spPr>
          <a:xfrm rot="21411309">
            <a:off x="1209924" y="430751"/>
            <a:ext cx="6718262" cy="6247671"/>
          </a:xfrm>
          <a:prstGeom prst="rect">
            <a:avLst/>
          </a:prstGeom>
        </p:spPr>
      </p:pic>
      <p:sp>
        <p:nvSpPr>
          <p:cNvPr id="8" name="מלבן 7"/>
          <p:cNvSpPr/>
          <p:nvPr/>
        </p:nvSpPr>
        <p:spPr>
          <a:xfrm>
            <a:off x="1187624" y="116632"/>
            <a:ext cx="6624736"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תפילת ר' אלימלך מליז'נסק- תפילה קודם התפילה- כדי לכוון בתפילה.</a:t>
            </a:r>
            <a:endParaRPr lang="he-IL" dirty="0"/>
          </a:p>
        </p:txBody>
      </p:sp>
      <p:sp>
        <p:nvSpPr>
          <p:cNvPr id="9" name="חץ ימינה מקווקו 8">
            <a:hlinkClick r:id="rId3" action="ppaction://hlinksldjump"/>
          </p:cNvPr>
          <p:cNvSpPr/>
          <p:nvPr/>
        </p:nvSpPr>
        <p:spPr>
          <a:xfrm>
            <a:off x="251520" y="6093296"/>
            <a:ext cx="432048" cy="3600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274638"/>
            <a:ext cx="9144000" cy="1143000"/>
          </a:xfrm>
        </p:spPr>
        <p:txBody>
          <a:bodyPr>
            <a:normAutofit/>
          </a:bodyPr>
          <a:lstStyle/>
          <a:p>
            <a:r>
              <a:rPr lang="he-IL" dirty="0" smtClean="0"/>
              <a:t>ה"חפץ חיים"- ר' ישראל מאיר הכהן </a:t>
            </a:r>
            <a:r>
              <a:rPr lang="he-IL" dirty="0" err="1" smtClean="0"/>
              <a:t>מראדין</a:t>
            </a:r>
            <a:r>
              <a:rPr lang="he-IL" dirty="0" smtClean="0"/>
              <a:t>.</a:t>
            </a:r>
            <a:endParaRPr lang="he-IL" dirty="0"/>
          </a:p>
        </p:txBody>
      </p:sp>
      <p:sp>
        <p:nvSpPr>
          <p:cNvPr id="3" name="מציין מיקום תוכן 2"/>
          <p:cNvSpPr>
            <a:spLocks noGrp="1"/>
          </p:cNvSpPr>
          <p:nvPr>
            <p:ph idx="1"/>
          </p:nvPr>
        </p:nvSpPr>
        <p:spPr>
          <a:xfrm>
            <a:off x="457200" y="1396326"/>
            <a:ext cx="8229600" cy="5141168"/>
          </a:xfrm>
        </p:spPr>
        <p:txBody>
          <a:bodyPr>
            <a:normAutofit/>
          </a:bodyPr>
          <a:lstStyle/>
          <a:p>
            <a:r>
              <a:rPr lang="he-IL" sz="2400" dirty="0"/>
              <a:t>רבי </a:t>
            </a:r>
            <a:r>
              <a:rPr lang="he-IL" sz="2400" b="1" dirty="0"/>
              <a:t>ישראל מאיר הכהן</a:t>
            </a:r>
            <a:r>
              <a:rPr lang="he-IL" sz="2400" baseline="30000" dirty="0"/>
              <a:t>[1]</a:t>
            </a:r>
            <a:r>
              <a:rPr lang="he-IL" sz="2400" dirty="0"/>
              <a:t> </a:t>
            </a:r>
            <a:r>
              <a:rPr lang="he-IL" sz="2400" dirty="0" err="1"/>
              <a:t>מראדין</a:t>
            </a:r>
            <a:r>
              <a:rPr lang="he-IL" sz="2400" dirty="0"/>
              <a:t> (י"א בשבט ה'תקצ"ט, 26 </a:t>
            </a:r>
            <a:r>
              <a:rPr lang="he-IL" sz="2400" dirty="0" smtClean="0"/>
              <a:t>בינואר 1839</a:t>
            </a:r>
            <a:r>
              <a:rPr lang="he-IL" sz="2400" dirty="0"/>
              <a:t> </a:t>
            </a:r>
            <a:r>
              <a:rPr lang="he-IL" sz="2400" dirty="0" smtClean="0"/>
              <a:t>עד</a:t>
            </a:r>
            <a:r>
              <a:rPr lang="he-IL" sz="2400" dirty="0"/>
              <a:t> כ"ד באלול ה'תרצ"ג, 15 </a:t>
            </a:r>
            <a:r>
              <a:rPr lang="he-IL" sz="2400" dirty="0" smtClean="0"/>
              <a:t>בספטמבר</a:t>
            </a:r>
            <a:r>
              <a:rPr lang="he-IL" sz="2400" dirty="0"/>
              <a:t> 1933) מחשובי </a:t>
            </a:r>
            <a:r>
              <a:rPr lang="he-IL" sz="2400" dirty="0" smtClean="0"/>
              <a:t>הרבנים</a:t>
            </a:r>
            <a:r>
              <a:rPr lang="he-IL" sz="2400" dirty="0"/>
              <a:t> בדור שלפני השואה. מחבר הספרים </a:t>
            </a:r>
            <a:r>
              <a:rPr lang="he-IL" sz="2400" dirty="0" smtClean="0"/>
              <a:t>"משנה ברורה"</a:t>
            </a:r>
            <a:r>
              <a:rPr lang="he-IL" sz="2400" dirty="0"/>
              <a:t> </a:t>
            </a:r>
            <a:r>
              <a:rPr lang="he-IL" sz="2400" dirty="0" smtClean="0"/>
              <a:t>ו"חפץ </a:t>
            </a:r>
            <a:r>
              <a:rPr lang="he-IL" sz="2400" dirty="0"/>
              <a:t>חיים</a:t>
            </a:r>
            <a:r>
              <a:rPr lang="he-IL" sz="2400" dirty="0" smtClean="0"/>
              <a:t>." </a:t>
            </a:r>
            <a:r>
              <a:rPr lang="he-IL" sz="2400" dirty="0"/>
              <a:t>מכונה "</a:t>
            </a:r>
            <a:r>
              <a:rPr lang="he-IL" sz="2400" b="1" dirty="0"/>
              <a:t>החפץ חיים</a:t>
            </a:r>
            <a:r>
              <a:rPr lang="he-IL" sz="2400" dirty="0"/>
              <a:t>" על שם ספרו</a:t>
            </a:r>
            <a:r>
              <a:rPr lang="he-IL" sz="2400" dirty="0" smtClean="0"/>
              <a:t>.</a:t>
            </a:r>
          </a:p>
          <a:p>
            <a:r>
              <a:rPr lang="he-IL" sz="2400" dirty="0"/>
              <a:t>מפעלו הציבורי הראשון היה בתחום שמירת הלשון, לשם כך חיבר את ספריו "חפץ חיים" ו"שמירת הלשון</a:t>
            </a:r>
            <a:r>
              <a:rPr lang="he-IL" sz="2400" dirty="0" smtClean="0"/>
              <a:t>".</a:t>
            </a:r>
          </a:p>
          <a:p>
            <a:r>
              <a:rPr lang="he-IL" sz="2400" dirty="0" smtClean="0"/>
              <a:t>נודע </a:t>
            </a:r>
            <a:r>
              <a:rPr lang="he-IL" sz="2400" dirty="0"/>
              <a:t>כמי שיישם בעצמו הלכות אלו ונזהר מאוד מכל לשון הרע. </a:t>
            </a:r>
            <a:endParaRPr lang="he-IL" sz="2400" dirty="0" smtClean="0"/>
          </a:p>
          <a:p>
            <a:r>
              <a:rPr lang="he-IL" sz="2400" dirty="0" smtClean="0"/>
              <a:t>הדגיש </a:t>
            </a:r>
            <a:r>
              <a:rPr lang="he-IL" sz="2400" dirty="0"/>
              <a:t>באופן כללי את חשיבות המצוות שבין אדם לחברו, ולשם כך כתב את ספרו "אהבת חסד" וספרים נוספים</a:t>
            </a:r>
            <a:r>
              <a:rPr lang="he-IL" sz="2400" dirty="0" smtClean="0"/>
              <a:t>.</a:t>
            </a:r>
          </a:p>
          <a:p>
            <a:r>
              <a:rPr lang="he-IL" sz="2400" dirty="0"/>
              <a:t>נולד בעיירה </a:t>
            </a:r>
            <a:r>
              <a:rPr lang="he-IL" sz="2400" dirty="0" err="1"/>
              <a:t>ז'עטיל</a:t>
            </a:r>
            <a:r>
              <a:rPr lang="he-IL" sz="2400" dirty="0"/>
              <a:t> </a:t>
            </a:r>
            <a:r>
              <a:rPr lang="he-IL" sz="2400" dirty="0" smtClean="0"/>
              <a:t>במחוז </a:t>
            </a:r>
            <a:r>
              <a:rPr lang="he-IL" sz="2400" dirty="0"/>
              <a:t>הורדנה (היום בבלארוס</a:t>
            </a:r>
            <a:r>
              <a:rPr lang="he-IL" sz="2400" dirty="0" smtClean="0"/>
              <a:t>)</a:t>
            </a:r>
          </a:p>
          <a:p>
            <a:r>
              <a:rPr lang="he-IL" sz="2400" dirty="0" smtClean="0"/>
              <a:t>רבו- רבי </a:t>
            </a:r>
            <a:r>
              <a:rPr lang="he-IL" sz="2400" dirty="0" err="1"/>
              <a:t>נחומקה</a:t>
            </a:r>
            <a:r>
              <a:rPr lang="he-IL" sz="2400" dirty="0"/>
              <a:t> </a:t>
            </a:r>
            <a:r>
              <a:rPr lang="he-IL" sz="2400" dirty="0" err="1" smtClean="0"/>
              <a:t>מהורדנא</a:t>
            </a:r>
            <a:r>
              <a:rPr lang="he-IL" sz="2400" dirty="0" smtClean="0"/>
              <a:t>.</a:t>
            </a:r>
          </a:p>
          <a:p>
            <a:endParaRPr lang="he-IL" sz="2000" dirty="0" smtClean="0"/>
          </a:p>
          <a:p>
            <a:endParaRPr lang="he-IL" sz="1600" dirty="0" smtClean="0"/>
          </a:p>
        </p:txBody>
      </p:sp>
      <p:pic>
        <p:nvPicPr>
          <p:cNvPr id="1026" name="Picture 2" descr="Yisrael Meir Kaga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4614589"/>
            <a:ext cx="1763688" cy="224341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חץ ימינה 4">
            <a:hlinkClick r:id="rId3" action="ppaction://hlinksldjump"/>
          </p:cNvPr>
          <p:cNvSpPr/>
          <p:nvPr/>
        </p:nvSpPr>
        <p:spPr>
          <a:xfrm>
            <a:off x="4499992" y="5517232"/>
            <a:ext cx="36004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Tree>
    <p:extLst>
      <p:ext uri="{BB962C8B-B14F-4D97-AF65-F5344CB8AC3E}">
        <p14:creationId xmlns="" xmlns:p14="http://schemas.microsoft.com/office/powerpoint/2010/main" val="575388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95000">
              <a:srgbClr val="85C2FF"/>
            </a:gs>
            <a:gs pos="100000">
              <a:srgbClr val="FFEBFA"/>
            </a:gs>
          </a:gsLst>
          <a:lin ang="5400000" scaled="0"/>
        </a:gra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11560" y="620688"/>
            <a:ext cx="8229600" cy="4525963"/>
          </a:xfrm>
        </p:spPr>
        <p:txBody>
          <a:bodyPr>
            <a:normAutofit fontScale="77500" lnSpcReduction="20000"/>
          </a:bodyPr>
          <a:lstStyle/>
          <a:p>
            <a:pPr marL="0" indent="0" algn="ctr">
              <a:lnSpc>
                <a:spcPct val="200000"/>
              </a:lnSpc>
              <a:buNone/>
            </a:pPr>
            <a:r>
              <a:rPr lang="he-IL" sz="3600" dirty="0"/>
              <a:t>ה</a:t>
            </a:r>
            <a:r>
              <a:rPr lang="he-IL" sz="4000" u="sng" dirty="0">
                <a:hlinkClick r:id="rId2"/>
              </a:rPr>
              <a:t>רמ"א</a:t>
            </a:r>
            <a:r>
              <a:rPr lang="he-IL" sz="3600" dirty="0"/>
              <a:t> בשם ה</a:t>
            </a:r>
            <a:r>
              <a:rPr lang="he-IL" sz="3600" u="sng" dirty="0">
                <a:hlinkClick r:id="rId3"/>
              </a:rPr>
              <a:t>טור</a:t>
            </a:r>
            <a:r>
              <a:rPr lang="he-IL" sz="3600" dirty="0"/>
              <a:t> כותב על השולחן </a:t>
            </a:r>
            <a:r>
              <a:rPr lang="he-IL" sz="3600" dirty="0" smtClean="0"/>
              <a:t>ערוך בסעיף קא':</a:t>
            </a:r>
            <a:endParaRPr lang="he-IL" sz="1600" dirty="0"/>
          </a:p>
          <a:p>
            <a:pPr marL="0" indent="0">
              <a:lnSpc>
                <a:spcPct val="200000"/>
              </a:lnSpc>
              <a:buNone/>
            </a:pPr>
            <a:r>
              <a:rPr lang="he-IL" b="1" dirty="0"/>
              <a:t>"הגה: והאידנא אין חוזרין בשביל חסרון כוונה שאף בחזרה קרוב הוא שלא יכוין אם כן למה יחזור (טור)"</a:t>
            </a:r>
          </a:p>
          <a:p>
            <a:pPr marL="0" indent="0">
              <a:lnSpc>
                <a:spcPct val="200000"/>
              </a:lnSpc>
              <a:buNone/>
            </a:pPr>
            <a:r>
              <a:rPr lang="he-IL" dirty="0"/>
              <a:t>כלומר: שגם אם לא כיוון בברכת "אבות" </a:t>
            </a:r>
            <a:r>
              <a:rPr lang="he-IL" u="sng" dirty="0"/>
              <a:t>לא צריך לחזור</a:t>
            </a:r>
            <a:r>
              <a:rPr lang="he-IL" dirty="0"/>
              <a:t> ולהתפלל עוד פעם, בגלל שהסיכוי שתחזור ותכוון עוד פעם בתפילה מאוד נמוך...</a:t>
            </a:r>
          </a:p>
          <a:p>
            <a:endParaRPr lang="he-IL" dirty="0"/>
          </a:p>
        </p:txBody>
      </p:sp>
    </p:spTree>
    <p:extLst>
      <p:ext uri="{BB962C8B-B14F-4D97-AF65-F5344CB8AC3E}">
        <p14:creationId xmlns="" xmlns:p14="http://schemas.microsoft.com/office/powerpoint/2010/main" val="719990505"/>
      </p:ext>
    </p:extLst>
  </p:cSld>
  <p:clrMapOvr>
    <a:masterClrMapping/>
  </p:clrMapOvr>
  <p:transition spd="slow">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F200">
                <a:alpha val="0"/>
              </a:srgbClr>
            </a:gs>
            <a:gs pos="45000">
              <a:srgbClr val="FF7A00"/>
            </a:gs>
            <a:gs pos="70000">
              <a:srgbClr val="FF0300"/>
            </a:gs>
            <a:gs pos="100000">
              <a:srgbClr val="4D0808"/>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404664"/>
            <a:ext cx="8229600" cy="5904656"/>
          </a:xfrm>
        </p:spPr>
        <p:txBody>
          <a:bodyPr>
            <a:normAutofit fontScale="55000" lnSpcReduction="20000"/>
          </a:bodyPr>
          <a:lstStyle/>
          <a:p>
            <a:pPr marL="0" indent="0" algn="ctr">
              <a:lnSpc>
                <a:spcPct val="220000"/>
              </a:lnSpc>
              <a:buNone/>
            </a:pPr>
            <a:r>
              <a:rPr lang="he-IL" sz="3600" dirty="0" smtClean="0"/>
              <a:t>ה</a:t>
            </a:r>
            <a:r>
              <a:rPr lang="he-IL" sz="4000" u="sng" dirty="0" smtClean="0"/>
              <a:t>משנה ברורה</a:t>
            </a:r>
            <a:r>
              <a:rPr lang="he-IL" sz="4000" dirty="0" smtClean="0"/>
              <a:t> (של </a:t>
            </a:r>
            <a:r>
              <a:rPr lang="he-IL" sz="4000" u="sng" dirty="0" smtClean="0">
                <a:hlinkClick r:id="rId2" action="ppaction://hlinksldjump"/>
              </a:rPr>
              <a:t>החפץ חיים</a:t>
            </a:r>
            <a:r>
              <a:rPr lang="he-IL" sz="4000" dirty="0" smtClean="0"/>
              <a:t>)</a:t>
            </a:r>
            <a:r>
              <a:rPr lang="he-IL" sz="3600" dirty="0" smtClean="0"/>
              <a:t> גם כותב על השולחן ערוך בסעיף קא':</a:t>
            </a:r>
          </a:p>
          <a:p>
            <a:pPr>
              <a:lnSpc>
                <a:spcPct val="220000"/>
              </a:lnSpc>
            </a:pPr>
            <a:r>
              <a:rPr lang="he-IL" sz="3400" b="1" dirty="0" smtClean="0"/>
              <a:t>"</a:t>
            </a:r>
            <a:r>
              <a:rPr lang="he-IL" sz="3400" b="1" dirty="0" smtClean="0">
                <a:hlinkClick r:id="rId3"/>
              </a:rPr>
              <a:t>(א)</a:t>
            </a:r>
            <a:r>
              <a:rPr lang="he-IL" sz="3400" b="1" dirty="0" smtClean="0"/>
              <a:t> המתפלל וכו' וירגיל אדם עצמו לכוין עכ"פ בחתימת של כל ברכה:  .........</a:t>
            </a:r>
          </a:p>
          <a:p>
            <a:pPr>
              <a:lnSpc>
                <a:spcPct val="220000"/>
              </a:lnSpc>
            </a:pPr>
            <a:r>
              <a:rPr lang="he-IL" sz="3400" b="1" dirty="0" smtClean="0">
                <a:hlinkClick r:id="rId3"/>
              </a:rPr>
              <a:t>(ג)</a:t>
            </a:r>
            <a:r>
              <a:rPr lang="he-IL" sz="3400" b="1" dirty="0" smtClean="0"/>
              <a:t> באבות כי הוא סידור שבחו של מקום ע"כ אינו בדין שיהא אז פונה לבבו לדברים אחרים ויש פוסקים דגם מודים חשוב כאבות לכתחלה....</a:t>
            </a:r>
            <a:endParaRPr lang="he-IL" sz="3400" dirty="0" smtClean="0"/>
          </a:p>
          <a:p>
            <a:pPr marL="0" indent="0">
              <a:lnSpc>
                <a:spcPct val="220000"/>
              </a:lnSpc>
              <a:buNone/>
            </a:pPr>
            <a:r>
              <a:rPr lang="he-IL" sz="3400" dirty="0" smtClean="0"/>
              <a:t>כלומר:</a:t>
            </a:r>
          </a:p>
          <a:p>
            <a:pPr marL="457200" indent="-457200">
              <a:lnSpc>
                <a:spcPct val="220000"/>
              </a:lnSpc>
              <a:buAutoNum type="arabicPeriod"/>
            </a:pPr>
            <a:r>
              <a:rPr lang="he-IL" sz="3400" dirty="0" smtClean="0"/>
              <a:t>אדם צריך לפחות להרגיל את עצמו לכוון </a:t>
            </a:r>
            <a:r>
              <a:rPr lang="en-US" sz="3400" dirty="0" smtClean="0"/>
              <a:t> </a:t>
            </a:r>
            <a:r>
              <a:rPr lang="he-IL" sz="3400" dirty="0" smtClean="0"/>
              <a:t>בברכת החתימה (ברוך אתה ה') של כל ברכה.</a:t>
            </a:r>
          </a:p>
          <a:p>
            <a:pPr marL="457200" indent="-457200">
              <a:lnSpc>
                <a:spcPct val="220000"/>
              </a:lnSpc>
              <a:buAutoNum type="arabicPeriod"/>
            </a:pPr>
            <a:r>
              <a:rPr lang="he-IL" sz="3400" b="1" dirty="0" smtClean="0"/>
              <a:t>"יכוון בברכת אבות"</a:t>
            </a:r>
            <a:r>
              <a:rPr lang="he-IL" sz="3400" dirty="0" smtClean="0"/>
              <a:t>- יש אומרים שהדין של ברכת "אבות" הוא כמו של ברכת "מודים" (ואז </a:t>
            </a:r>
            <a:r>
              <a:rPr lang="he-IL" sz="3400" b="1" dirty="0" smtClean="0"/>
              <a:t>צריך לכוון לפחות בברכת "מודים" ו"אבות"</a:t>
            </a:r>
            <a:r>
              <a:rPr lang="he-IL" sz="3400" dirty="0" smtClean="0"/>
              <a:t>).</a:t>
            </a:r>
          </a:p>
          <a:p>
            <a:endParaRPr lang="he-IL" dirty="0"/>
          </a:p>
        </p:txBody>
      </p:sp>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4000">
              <a:srgbClr val="FFFF00"/>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51520" y="476672"/>
            <a:ext cx="8712968" cy="6048672"/>
          </a:xfrm>
        </p:spPr>
        <p:txBody>
          <a:bodyPr>
            <a:normAutofit/>
          </a:bodyPr>
          <a:lstStyle/>
          <a:p>
            <a:pPr algn="ctr"/>
            <a:r>
              <a:rPr lang="he-IL" sz="2400" dirty="0" smtClean="0">
                <a:solidFill>
                  <a:schemeClr val="bg1"/>
                </a:solidFill>
              </a:rPr>
              <a:t>ב</a:t>
            </a:r>
            <a:r>
              <a:rPr lang="he-IL" sz="2800" u="sng" dirty="0" smtClean="0">
                <a:hlinkClick r:id="rId2"/>
              </a:rPr>
              <a:t>ערוך השולחן</a:t>
            </a:r>
            <a:r>
              <a:rPr lang="he-IL" sz="2400" dirty="0" smtClean="0">
                <a:hlinkClick r:id="rId2"/>
              </a:rPr>
              <a:t> </a:t>
            </a:r>
            <a:r>
              <a:rPr lang="he-IL" sz="2400" dirty="0" smtClean="0">
                <a:solidFill>
                  <a:schemeClr val="bg1"/>
                </a:solidFill>
              </a:rPr>
              <a:t>סימן קא' כתוב:</a:t>
            </a:r>
          </a:p>
          <a:p>
            <a:r>
              <a:rPr lang="he-IL" sz="2000" b="1" u="sng" dirty="0" smtClean="0">
                <a:solidFill>
                  <a:schemeClr val="bg1"/>
                </a:solidFill>
              </a:rPr>
              <a:t>"סעיף ג':</a:t>
            </a:r>
          </a:p>
          <a:p>
            <a:pPr>
              <a:lnSpc>
                <a:spcPct val="200000"/>
              </a:lnSpc>
            </a:pPr>
            <a:r>
              <a:rPr lang="he-IL" sz="2000" b="1" dirty="0" smtClean="0">
                <a:solidFill>
                  <a:schemeClr val="tx1">
                    <a:lumMod val="85000"/>
                  </a:schemeClr>
                </a:solidFill>
              </a:rPr>
              <a:t>גם ב"מודים" יש ליזהר מאוד בכוונה, דהוי הודאה להקדוש ברוך הוא. ויותר יש </a:t>
            </a:r>
            <a:r>
              <a:rPr lang="he-IL" sz="2000" b="1" dirty="0" smtClean="0">
                <a:solidFill>
                  <a:schemeClr val="bg1"/>
                </a:solidFill>
              </a:rPr>
              <a:t>ליזהר בשבחיו של הקדוש ברוך הוא ובהודאותיו מבתפילה (ב"ח בשם סמ"ק)...."</a:t>
            </a:r>
          </a:p>
          <a:p>
            <a:pPr>
              <a:lnSpc>
                <a:spcPct val="200000"/>
              </a:lnSpc>
            </a:pPr>
            <a:r>
              <a:rPr lang="he-IL" sz="2000" dirty="0" smtClean="0">
                <a:solidFill>
                  <a:schemeClr val="bg1"/>
                </a:solidFill>
              </a:rPr>
              <a:t>כלומר:</a:t>
            </a:r>
          </a:p>
          <a:p>
            <a:pPr>
              <a:lnSpc>
                <a:spcPct val="200000"/>
              </a:lnSpc>
            </a:pPr>
            <a:r>
              <a:rPr lang="he-IL" sz="2000" dirty="0" smtClean="0">
                <a:solidFill>
                  <a:schemeClr val="bg1"/>
                </a:solidFill>
              </a:rPr>
              <a:t>ג. כדאי מאוד </a:t>
            </a:r>
            <a:r>
              <a:rPr lang="he-IL" sz="2000" b="1" dirty="0" smtClean="0">
                <a:solidFill>
                  <a:schemeClr val="bg1"/>
                </a:solidFill>
              </a:rPr>
              <a:t>לכוון גם ב"מודים", </a:t>
            </a:r>
            <a:r>
              <a:rPr lang="he-IL" sz="1800" b="1" u="sng" dirty="0" smtClean="0">
                <a:solidFill>
                  <a:schemeClr val="bg1"/>
                </a:solidFill>
              </a:rPr>
              <a:t>בגלל שכדאי להיזהר יותר בהודאה לקב"ה מאשר בשאר התפילה. </a:t>
            </a:r>
            <a:r>
              <a:rPr lang="he-IL" sz="2000" dirty="0" smtClean="0">
                <a:solidFill>
                  <a:schemeClr val="bg1"/>
                </a:solidFill>
              </a:rPr>
              <a:t>[כמו שכתב </a:t>
            </a:r>
            <a:r>
              <a:rPr lang="he-IL" sz="2000" u="sng" dirty="0" smtClean="0">
                <a:solidFill>
                  <a:schemeClr val="bg1"/>
                </a:solidFill>
              </a:rPr>
              <a:t>המשנה ברורה</a:t>
            </a:r>
            <a:r>
              <a:rPr lang="he-IL" sz="2000" dirty="0" smtClean="0">
                <a:solidFill>
                  <a:schemeClr val="bg1"/>
                </a:solidFill>
              </a:rPr>
              <a:t>]</a:t>
            </a:r>
          </a:p>
          <a:p>
            <a:endParaRPr lang="he-IL" sz="2000" dirty="0"/>
          </a:p>
        </p:txBody>
      </p:sp>
    </p:spTree>
    <p:extLst>
      <p:ext uri="{BB962C8B-B14F-4D97-AF65-F5344CB8AC3E}">
        <p14:creationId xmlns="" xmlns:p14="http://schemas.microsoft.com/office/powerpoint/2010/main" val="4028965986"/>
      </p:ext>
    </p:extLst>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2000"/>
            <a:lum/>
          </a:blip>
          <a:srcRect/>
          <a:stretch>
            <a:fillRect t="-50000" r="-20000" b="-50000"/>
          </a:stretch>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332656"/>
            <a:ext cx="8229600" cy="6192688"/>
          </a:xfrm>
        </p:spPr>
        <p:txBody>
          <a:bodyPr>
            <a:normAutofit fontScale="92500" lnSpcReduction="10000"/>
          </a:bodyPr>
          <a:lstStyle/>
          <a:p>
            <a:pPr algn="ctr"/>
            <a:r>
              <a:rPr lang="he-IL" sz="2400" dirty="0" smtClean="0">
                <a:solidFill>
                  <a:schemeClr val="bg1"/>
                </a:solidFill>
              </a:rPr>
              <a:t>ה</a:t>
            </a:r>
            <a:r>
              <a:rPr lang="he-IL" sz="2800" u="sng" dirty="0" smtClean="0">
                <a:solidFill>
                  <a:schemeClr val="bg1"/>
                </a:solidFill>
                <a:hlinkClick r:id="rId3"/>
              </a:rPr>
              <a:t>רמב"ם</a:t>
            </a:r>
            <a:r>
              <a:rPr lang="he-IL" sz="2400" dirty="0" smtClean="0">
                <a:solidFill>
                  <a:schemeClr val="bg1"/>
                </a:solidFill>
              </a:rPr>
              <a:t> בספר אהבה,</a:t>
            </a:r>
            <a:r>
              <a:rPr lang="he-IL" sz="2000" dirty="0" smtClean="0">
                <a:solidFill>
                  <a:schemeClr val="bg1"/>
                </a:solidFill>
              </a:rPr>
              <a:t> הלכות תפילה, פרק ד', סעיף טו' כותב:</a:t>
            </a:r>
          </a:p>
          <a:p>
            <a:pPr marL="0" indent="0">
              <a:lnSpc>
                <a:spcPct val="200000"/>
              </a:lnSpc>
              <a:buNone/>
            </a:pPr>
            <a:r>
              <a:rPr lang="he-IL" sz="1800" b="1" dirty="0" smtClean="0">
                <a:solidFill>
                  <a:schemeClr val="bg1"/>
                </a:solidFill>
              </a:rPr>
              <a:t>"</a:t>
            </a:r>
            <a:r>
              <a:rPr lang="he-IL" sz="1800" b="1" dirty="0">
                <a:solidFill>
                  <a:schemeClr val="bg1"/>
                </a:solidFill>
              </a:rPr>
              <a:t>כוונת הלב כיצד כל תפלה שאינה בכוונה אינה תפלה ואם התפלל בלא כוונה חוזר ומתפלל בכוונה מצא דעתו משובשת ולבו טרוד אסור לו להתפלל עד שתתיישב דעתו לפיכך הבא מן הדרך והוא </a:t>
            </a:r>
            <a:r>
              <a:rPr lang="he-IL" sz="1800" b="1" dirty="0" smtClean="0">
                <a:solidFill>
                  <a:schemeClr val="bg1"/>
                </a:solidFill>
              </a:rPr>
              <a:t>עייף </a:t>
            </a:r>
            <a:r>
              <a:rPr lang="he-IL" sz="1800" b="1" dirty="0">
                <a:solidFill>
                  <a:schemeClr val="bg1"/>
                </a:solidFill>
              </a:rPr>
              <a:t>או מיצר אסור לו להתפלל עד שתתיישב דעתו אמרו חכמים ישהה שלשה ימים עד שינוח ותתקרר דעתו ואחר כך יתפלל</a:t>
            </a:r>
            <a:r>
              <a:rPr lang="he-IL" sz="1800" b="1" dirty="0" smtClean="0">
                <a:solidFill>
                  <a:schemeClr val="bg1"/>
                </a:solidFill>
              </a:rPr>
              <a:t>."</a:t>
            </a:r>
          </a:p>
          <a:p>
            <a:pPr marL="0" indent="0">
              <a:lnSpc>
                <a:spcPct val="200000"/>
              </a:lnSpc>
              <a:buNone/>
            </a:pPr>
            <a:r>
              <a:rPr lang="he-IL" sz="2000" dirty="0" smtClean="0">
                <a:solidFill>
                  <a:schemeClr val="bg1"/>
                </a:solidFill>
              </a:rPr>
              <a:t>כלומר:</a:t>
            </a:r>
          </a:p>
          <a:p>
            <a:pPr marL="457200" indent="-457200">
              <a:lnSpc>
                <a:spcPct val="200000"/>
              </a:lnSpc>
              <a:buFont typeface="+mj-lt"/>
              <a:buAutoNum type="arabicPeriod"/>
            </a:pPr>
            <a:r>
              <a:rPr lang="he-IL" sz="2000" dirty="0" smtClean="0">
                <a:solidFill>
                  <a:schemeClr val="bg1"/>
                </a:solidFill>
              </a:rPr>
              <a:t>כל תפילה שלא כיוונת בה- לא יצאת ידי חובה (עיין בהמשך- פרק י')</a:t>
            </a:r>
          </a:p>
          <a:p>
            <a:pPr marL="457200" indent="-457200">
              <a:lnSpc>
                <a:spcPct val="200000"/>
              </a:lnSpc>
              <a:buFont typeface="+mj-lt"/>
              <a:buAutoNum type="arabicPeriod"/>
            </a:pPr>
            <a:r>
              <a:rPr lang="he-IL" sz="2000" dirty="0" smtClean="0">
                <a:solidFill>
                  <a:schemeClr val="bg1"/>
                </a:solidFill>
              </a:rPr>
              <a:t>אם אדם מרגיש שהוא טרוד (ולא יכול להתפלל)- שלא יתפלל עד שתתיישב דעתו.</a:t>
            </a:r>
          </a:p>
          <a:p>
            <a:pPr marL="457200" indent="-457200">
              <a:lnSpc>
                <a:spcPct val="200000"/>
              </a:lnSpc>
              <a:buFont typeface="+mj-lt"/>
              <a:buAutoNum type="arabicPeriod"/>
            </a:pPr>
            <a:r>
              <a:rPr lang="he-IL" sz="2000" dirty="0" smtClean="0">
                <a:solidFill>
                  <a:schemeClr val="bg1"/>
                </a:solidFill>
              </a:rPr>
              <a:t>מי שחזר מהדרך והוא עייף או דואג- </a:t>
            </a:r>
            <a:r>
              <a:rPr lang="he-IL" sz="2000" b="1" u="sng" dirty="0" smtClean="0">
                <a:solidFill>
                  <a:schemeClr val="bg1"/>
                </a:solidFill>
              </a:rPr>
              <a:t>אסור לו להתפלל</a:t>
            </a:r>
            <a:r>
              <a:rPr lang="he-IL" sz="2000" dirty="0" smtClean="0">
                <a:solidFill>
                  <a:schemeClr val="bg1"/>
                </a:solidFill>
              </a:rPr>
              <a:t> עד שתתיישב דעתו, </a:t>
            </a:r>
            <a:r>
              <a:rPr lang="he-IL" sz="2000" u="sng" dirty="0" smtClean="0">
                <a:solidFill>
                  <a:schemeClr val="bg1"/>
                </a:solidFill>
              </a:rPr>
              <a:t>אמרו חכמים</a:t>
            </a:r>
            <a:r>
              <a:rPr lang="he-IL" sz="2000" dirty="0" smtClean="0">
                <a:solidFill>
                  <a:schemeClr val="bg1"/>
                </a:solidFill>
              </a:rPr>
              <a:t> (אפילו) 3 ימים הוא צריך לנוח (ולא להתפלל) כדי שיירגע מהדרך ואז הוא יוכל להתפלל!</a:t>
            </a:r>
            <a:endParaRPr lang="he-IL" sz="2000" b="1" u="sng" dirty="0" smtClean="0">
              <a:solidFill>
                <a:schemeClr val="bg1"/>
              </a:solidFill>
            </a:endParaRPr>
          </a:p>
        </p:txBody>
      </p:sp>
    </p:spTree>
    <p:extLst>
      <p:ext uri="{BB962C8B-B14F-4D97-AF65-F5344CB8AC3E}">
        <p14:creationId xmlns="" xmlns:p14="http://schemas.microsoft.com/office/powerpoint/2010/main" val="3913446560"/>
      </p:ext>
    </p:extLst>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3000" b="-8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 </a:t>
            </a:r>
            <a:r>
              <a:rPr lang="he-IL" dirty="0" smtClean="0">
                <a:solidFill>
                  <a:schemeClr val="bg1">
                    <a:lumMod val="95000"/>
                    <a:lumOff val="5000"/>
                  </a:schemeClr>
                </a:solidFill>
              </a:rPr>
              <a:t>המשך רמב"ם- פרק י' סעיף א':</a:t>
            </a:r>
            <a:r>
              <a:rPr lang="he-IL" dirty="0" smtClean="0"/>
              <a:t/>
            </a:r>
            <a:br>
              <a:rPr lang="he-IL" dirty="0" smtClean="0"/>
            </a:br>
            <a:endParaRPr lang="he-IL" dirty="0"/>
          </a:p>
        </p:txBody>
      </p:sp>
      <p:sp>
        <p:nvSpPr>
          <p:cNvPr id="3" name="מציין מיקום תוכן 2"/>
          <p:cNvSpPr>
            <a:spLocks noGrp="1"/>
          </p:cNvSpPr>
          <p:nvPr>
            <p:ph idx="1"/>
          </p:nvPr>
        </p:nvSpPr>
        <p:spPr/>
        <p:txBody>
          <a:bodyPr>
            <a:normAutofit fontScale="85000" lnSpcReduction="10000"/>
          </a:bodyPr>
          <a:lstStyle/>
          <a:p>
            <a:pPr marL="0" indent="0">
              <a:lnSpc>
                <a:spcPct val="200000"/>
              </a:lnSpc>
              <a:buNone/>
            </a:pPr>
            <a:r>
              <a:rPr lang="he-IL" b="1" dirty="0" smtClean="0">
                <a:solidFill>
                  <a:schemeClr val="bg1">
                    <a:lumMod val="95000"/>
                    <a:lumOff val="5000"/>
                  </a:schemeClr>
                </a:solidFill>
              </a:rPr>
              <a:t>"מי שהתפלל ולא כיון את לבו יחזור ויתפלל בכוונה ואם כיון את לבו בברכה ראשונה שוב אינו צריך...."</a:t>
            </a:r>
            <a:endParaRPr lang="he-IL" sz="3600" dirty="0" smtClean="0">
              <a:solidFill>
                <a:schemeClr val="bg1">
                  <a:lumMod val="95000"/>
                  <a:lumOff val="5000"/>
                </a:schemeClr>
              </a:solidFill>
            </a:endParaRPr>
          </a:p>
          <a:p>
            <a:pPr marL="0" indent="0">
              <a:lnSpc>
                <a:spcPct val="200000"/>
              </a:lnSpc>
              <a:buNone/>
            </a:pPr>
            <a:r>
              <a:rPr lang="he-IL" sz="3600" dirty="0" smtClean="0">
                <a:solidFill>
                  <a:schemeClr val="bg1">
                    <a:lumMod val="95000"/>
                    <a:lumOff val="5000"/>
                  </a:schemeClr>
                </a:solidFill>
              </a:rPr>
              <a:t>כלומר: מי שהתפלל ולא כיוון </a:t>
            </a:r>
            <a:r>
              <a:rPr lang="he-IL" sz="3600" u="sng" dirty="0" smtClean="0">
                <a:solidFill>
                  <a:schemeClr val="bg1">
                    <a:lumMod val="95000"/>
                    <a:lumOff val="5000"/>
                  </a:schemeClr>
                </a:solidFill>
              </a:rPr>
              <a:t>לפחות בברכה הראשונה</a:t>
            </a:r>
            <a:r>
              <a:rPr lang="he-IL" sz="3600" dirty="0" smtClean="0">
                <a:solidFill>
                  <a:schemeClr val="bg1">
                    <a:lumMod val="95000"/>
                    <a:lumOff val="5000"/>
                  </a:schemeClr>
                </a:solidFill>
              </a:rPr>
              <a:t>- לא יצא ידי חובתו </a:t>
            </a:r>
            <a:r>
              <a:rPr lang="he-IL" sz="3600" b="1" dirty="0" smtClean="0">
                <a:solidFill>
                  <a:schemeClr val="bg1">
                    <a:lumMod val="95000"/>
                    <a:lumOff val="5000"/>
                  </a:schemeClr>
                </a:solidFill>
              </a:rPr>
              <a:t>וצריך לחזור ולהתפלל </a:t>
            </a:r>
            <a:r>
              <a:rPr lang="he-IL" sz="3600" b="1" dirty="0" smtClean="0"/>
              <a:t>שוב!</a:t>
            </a:r>
            <a:endParaRPr lang="he-IL" sz="3600" b="1" u="sng" dirty="0" smtClean="0"/>
          </a:p>
          <a:p>
            <a:endParaRPr lang="he-IL" dirty="0"/>
          </a:p>
        </p:txBody>
      </p:sp>
    </p:spTree>
  </p:cSld>
  <p:clrMapOvr>
    <a:masterClrMapping/>
  </p:clrMapOvr>
  <p:transition spd="slow">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000">
              <a:srgbClr val="DCEBF5"/>
            </a:gs>
            <a:gs pos="15000">
              <a:srgbClr val="83A7C3"/>
            </a:gs>
            <a:gs pos="25000">
              <a:srgbClr val="768FB9"/>
            </a:gs>
            <a:gs pos="27000">
              <a:srgbClr val="83A7C3"/>
            </a:gs>
            <a:gs pos="39000">
              <a:srgbClr val="FFFFFF"/>
            </a:gs>
            <a:gs pos="52000">
              <a:srgbClr val="9C6563"/>
            </a:gs>
            <a:gs pos="60000">
              <a:srgbClr val="80302D"/>
            </a:gs>
            <a:gs pos="73000">
              <a:srgbClr val="C0524E"/>
            </a:gs>
            <a:gs pos="100000">
              <a:srgbClr val="EBDAD4"/>
            </a:gs>
            <a:gs pos="91000">
              <a:srgbClr val="55261C"/>
            </a:gs>
          </a:gsLst>
          <a:lin ang="5400000" scaled="0"/>
        </a:gra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260648"/>
            <a:ext cx="8229600" cy="6048672"/>
          </a:xfrm>
        </p:spPr>
        <p:txBody>
          <a:bodyPr>
            <a:normAutofit/>
          </a:bodyPr>
          <a:lstStyle/>
          <a:p>
            <a:pPr marL="0" indent="0" algn="ctr">
              <a:buNone/>
            </a:pPr>
            <a:r>
              <a:rPr lang="he-IL" sz="2400" dirty="0" smtClean="0">
                <a:solidFill>
                  <a:schemeClr val="bg1">
                    <a:lumMod val="95000"/>
                    <a:lumOff val="5000"/>
                  </a:schemeClr>
                </a:solidFill>
              </a:rPr>
              <a:t>גם ב</a:t>
            </a:r>
            <a:r>
              <a:rPr lang="he-IL" sz="2400" u="sng" dirty="0" smtClean="0">
                <a:solidFill>
                  <a:schemeClr val="bg1">
                    <a:lumMod val="95000"/>
                    <a:lumOff val="5000"/>
                  </a:schemeClr>
                </a:solidFill>
                <a:hlinkClick r:id="rId2"/>
              </a:rPr>
              <a:t>בן איש חי</a:t>
            </a:r>
            <a:r>
              <a:rPr lang="he-IL" sz="2400" dirty="0" smtClean="0">
                <a:solidFill>
                  <a:schemeClr val="bg1">
                    <a:lumMod val="95000"/>
                    <a:lumOff val="5000"/>
                  </a:schemeClr>
                </a:solidFill>
                <a:hlinkClick r:id="rId2"/>
              </a:rPr>
              <a:t> </a:t>
            </a:r>
            <a:r>
              <a:rPr lang="he-IL" sz="2400" dirty="0" smtClean="0">
                <a:solidFill>
                  <a:schemeClr val="bg1">
                    <a:lumMod val="95000"/>
                    <a:lumOff val="5000"/>
                  </a:schemeClr>
                </a:solidFill>
              </a:rPr>
              <a:t>בפרשת בשלח, סימן ד' כתוב:</a:t>
            </a:r>
          </a:p>
          <a:p>
            <a:pPr marL="0" indent="0">
              <a:lnSpc>
                <a:spcPct val="200000"/>
              </a:lnSpc>
              <a:buNone/>
            </a:pPr>
            <a:endParaRPr lang="he-IL" sz="2000" dirty="0" smtClean="0"/>
          </a:p>
          <a:p>
            <a:pPr marL="0" indent="0">
              <a:lnSpc>
                <a:spcPct val="200000"/>
              </a:lnSpc>
              <a:buNone/>
            </a:pPr>
            <a:endParaRPr lang="he-IL" sz="2000" dirty="0" smtClean="0"/>
          </a:p>
          <a:p>
            <a:pPr marL="0" indent="0">
              <a:lnSpc>
                <a:spcPct val="200000"/>
              </a:lnSpc>
              <a:buNone/>
            </a:pPr>
            <a:endParaRPr lang="he-IL" sz="2000" dirty="0" smtClean="0"/>
          </a:p>
          <a:p>
            <a:pPr marL="0" indent="0">
              <a:lnSpc>
                <a:spcPct val="200000"/>
              </a:lnSpc>
              <a:buNone/>
            </a:pPr>
            <a:endParaRPr lang="he-IL" sz="2000" dirty="0" smtClean="0"/>
          </a:p>
          <a:p>
            <a:pPr marL="0" indent="0">
              <a:lnSpc>
                <a:spcPct val="200000"/>
              </a:lnSpc>
              <a:buNone/>
            </a:pPr>
            <a:endParaRPr lang="he-IL" sz="2000" dirty="0" smtClean="0"/>
          </a:p>
          <a:p>
            <a:pPr marL="0" indent="0">
              <a:lnSpc>
                <a:spcPct val="200000"/>
              </a:lnSpc>
              <a:buNone/>
            </a:pPr>
            <a:r>
              <a:rPr lang="he-IL" sz="2800" dirty="0" smtClean="0"/>
              <a:t>כלומר: שצריך לכוון </a:t>
            </a:r>
            <a:r>
              <a:rPr lang="he-IL" sz="2800" u="sng" dirty="0" smtClean="0"/>
              <a:t>בכל</a:t>
            </a:r>
            <a:r>
              <a:rPr lang="he-IL" sz="2800" dirty="0" smtClean="0"/>
              <a:t> פירוש המילים של התפילה!</a:t>
            </a:r>
          </a:p>
          <a:p>
            <a:pPr marL="0" indent="0">
              <a:lnSpc>
                <a:spcPct val="200000"/>
              </a:lnSpc>
              <a:buNone/>
            </a:pPr>
            <a:r>
              <a:rPr lang="he-IL" sz="2800" b="1" dirty="0" smtClean="0"/>
              <a:t>ובהמשך הוא אומר כמו השו"ע והוא מביא גם את הרמ"א.</a:t>
            </a:r>
          </a:p>
          <a:p>
            <a:pPr algn="ctr">
              <a:lnSpc>
                <a:spcPct val="200000"/>
              </a:lnSpc>
              <a:buNone/>
            </a:pPr>
            <a:endParaRPr lang="he-IL" sz="2000" dirty="0"/>
          </a:p>
        </p:txBody>
      </p:sp>
      <p:pic>
        <p:nvPicPr>
          <p:cNvPr id="1026" name="Picture 2" descr="C:\Users\home\AppData\Local\Microsoft\Windows\Temporary Internet Files\Content.IE5\A8P8F99Y\Ben_ish_chai[1].jpg"/>
          <p:cNvPicPr>
            <a:picLocks noChangeAspect="1" noChangeArrowheads="1"/>
          </p:cNvPicPr>
          <p:nvPr/>
        </p:nvPicPr>
        <p:blipFill>
          <a:blip r:embed="rId3" cstate="print"/>
          <a:srcRect/>
          <a:stretch>
            <a:fillRect/>
          </a:stretch>
        </p:blipFill>
        <p:spPr bwMode="auto">
          <a:xfrm>
            <a:off x="323528" y="763552"/>
            <a:ext cx="2376264" cy="3459842"/>
          </a:xfrm>
          <a:prstGeom prst="rect">
            <a:avLst/>
          </a:prstGeom>
          <a:noFill/>
        </p:spPr>
      </p:pic>
      <p:sp>
        <p:nvSpPr>
          <p:cNvPr id="4" name="הסבר מלבני 3"/>
          <p:cNvSpPr/>
          <p:nvPr/>
        </p:nvSpPr>
        <p:spPr>
          <a:xfrm>
            <a:off x="3203848" y="1700808"/>
            <a:ext cx="5256584" cy="1440160"/>
          </a:xfrm>
          <a:prstGeom prst="wedgeRectCallout">
            <a:avLst>
              <a:gd name="adj1" fmla="val -70203"/>
              <a:gd name="adj2" fmla="val -5602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t>"המתפלל צריך שיכוין בלבו פירוש המילות שמוציא מפיו...."</a:t>
            </a:r>
          </a:p>
          <a:p>
            <a:pPr algn="ctr"/>
            <a:endParaRPr lang="he-IL" dirty="0"/>
          </a:p>
        </p:txBody>
      </p:sp>
    </p:spTree>
    <p:extLst>
      <p:ext uri="{BB962C8B-B14F-4D97-AF65-F5344CB8AC3E}">
        <p14:creationId xmlns="" xmlns:p14="http://schemas.microsoft.com/office/powerpoint/2010/main" val="127396982"/>
      </p:ext>
    </p:extLst>
  </p:cSld>
  <p:clrMapOvr>
    <a:masterClrMapping/>
  </p:clrMapOvr>
  <p:transition spd="slow">
    <p:split/>
  </p:transition>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1157</TotalTime>
  <Words>2108</Words>
  <Application>Microsoft Office PowerPoint</Application>
  <PresentationFormat>‫הצגה על המסך (4:3)</PresentationFormat>
  <Paragraphs>182</Paragraphs>
  <Slides>36</Slides>
  <Notes>0</Notes>
  <HiddenSlides>0</HiddenSlides>
  <MMClips>4</MMClips>
  <ScaleCrop>false</ScaleCrop>
  <HeadingPairs>
    <vt:vector size="4" baseType="variant">
      <vt:variant>
        <vt:lpstr>ערכת נושא</vt:lpstr>
      </vt:variant>
      <vt:variant>
        <vt:i4>1</vt:i4>
      </vt:variant>
      <vt:variant>
        <vt:lpstr>כותרות שקופיות</vt:lpstr>
      </vt:variant>
      <vt:variant>
        <vt:i4>36</vt:i4>
      </vt:variant>
    </vt:vector>
  </HeadingPairs>
  <TitlesOfParts>
    <vt:vector size="37" baseType="lpstr">
      <vt:lpstr>ערכת נושא Office</vt:lpstr>
      <vt:lpstr>הערכה חלופית- הלכה- "תפילה כמפגש":</vt:lpstr>
      <vt:lpstr>שקופית 2</vt:lpstr>
      <vt:lpstr>לפני הכול כדי להתרכז צריך לדעת: איפה בתפילה צריך להתרכז?</vt:lpstr>
      <vt:lpstr>שקופית 4</vt:lpstr>
      <vt:lpstr>שקופית 5</vt:lpstr>
      <vt:lpstr>שקופית 6</vt:lpstr>
      <vt:lpstr>שקופית 7</vt:lpstr>
      <vt:lpstr> המשך רמב"ם- פרק י' סעיף א': </vt:lpstr>
      <vt:lpstr>שקופית 9</vt:lpstr>
      <vt:lpstr>למה חייבים להתכוון? מאיפה לומדים שצריך להתכוון?</vt:lpstr>
      <vt:lpstr>שקופית 11</vt:lpstr>
      <vt:lpstr>שקופית 12</vt:lpstr>
      <vt:lpstr>שקופית 13</vt:lpstr>
      <vt:lpstr>אז איזה הכנות צריך לעשות כדי להתכוון בתפילה?</vt:lpstr>
      <vt:lpstr>שקופית 15</vt:lpstr>
      <vt:lpstr>שקופית 16</vt:lpstr>
      <vt:lpstr>שקופית 17</vt:lpstr>
      <vt:lpstr>סימן צג'</vt:lpstr>
      <vt:lpstr>שקופית 19</vt:lpstr>
      <vt:lpstr>שקופית 20</vt:lpstr>
      <vt:lpstr>שקופית 21</vt:lpstr>
      <vt:lpstr>שקופית 22</vt:lpstr>
      <vt:lpstr>ה"שם עולם" של החפץ חיים (חלק ב' בהשמטות) כותב:</vt:lpstr>
      <vt:lpstr>ה"נפש החיים" כותב בחלק שני, פרק יג':</vt:lpstr>
      <vt:lpstr>ה"פסקי תשובות" בסימן צח' כותב:</vt:lpstr>
      <vt:lpstr>שקופית 26</vt:lpstr>
      <vt:lpstr>אחרי שעשיתי את כל ההכנות-  מה אני עושה אם באמצע התפילה נכנסו לי מחשבות טורדות?</vt:lpstr>
      <vt:lpstr>ה"משנה ברורה" כותב על השולחן ערוך בסימן צח':</vt:lpstr>
      <vt:lpstr>שקופית 29</vt:lpstr>
      <vt:lpstr>"ספר התניא" בפרק כח' כותב:</vt:lpstr>
      <vt:lpstr>שקופית 31</vt:lpstr>
      <vt:lpstr>לסיום- משל שממחיש את כוונת התפילה:</vt:lpstr>
      <vt:lpstr>רפלקציה:</vt:lpstr>
      <vt:lpstr>ביבליוגרפיה:</vt:lpstr>
      <vt:lpstr>שקופית 35</vt:lpstr>
      <vt:lpstr>ה"חפץ חיים"- ר' ישראל מאיר הכהן מראדין.</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בינשטוק נריה דוד</dc:creator>
  <cp:lastModifiedBy>home</cp:lastModifiedBy>
  <cp:revision>51</cp:revision>
  <dcterms:created xsi:type="dcterms:W3CDTF">2017-05-17T18:12:47Z</dcterms:created>
  <dcterms:modified xsi:type="dcterms:W3CDTF">2017-05-29T17:54:25Z</dcterms:modified>
</cp:coreProperties>
</file>