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Bobby Jones 1" charset="1" panose="00000000000000000000"/>
      <p:regular r:id="rId25"/>
    </p:embeddedFont>
    <p:embeddedFont>
      <p:font typeface="Balsamiq Sans" charset="1" panose="02000603000000000000"/>
      <p:regular r:id="rId26"/>
    </p:embeddedFont>
    <p:embeddedFont>
      <p:font typeface="Bobby Jones 2" charset="1" panose="00000000000000000000"/>
      <p:regular r:id="rId27"/>
    </p:embeddedFont>
    <p:embeddedFont>
      <p:font typeface="Livvic" charset="1" panose="00000000000000000000"/>
      <p:regular r:id="rId28"/>
    </p:embeddedFont>
    <p:embeddedFont>
      <p:font typeface="Livvic Bold" charset="1" panose="000000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2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2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3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3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2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6034" r="-34400" b="-13154"/>
            </a:stretch>
          </a:blipFill>
        </p:spPr>
      </p:sp>
      <p:sp>
        <p:nvSpPr>
          <p:cNvPr name="Freeform 3" id="3"/>
          <p:cNvSpPr/>
          <p:nvPr/>
        </p:nvSpPr>
        <p:spPr>
          <a:xfrm flipH="false" flipV="false" rot="0">
            <a:off x="-4697152" y="0"/>
            <a:ext cx="21032656" cy="10287000"/>
          </a:xfrm>
          <a:custGeom>
            <a:avLst/>
            <a:gdLst/>
            <a:ahLst/>
            <a:cxnLst/>
            <a:rect r="r" b="b" t="t" l="l"/>
            <a:pathLst>
              <a:path h="10287000" w="21032656">
                <a:moveTo>
                  <a:pt x="0" y="0"/>
                </a:moveTo>
                <a:lnTo>
                  <a:pt x="21032656" y="0"/>
                </a:lnTo>
                <a:lnTo>
                  <a:pt x="21032656" y="10287000"/>
                </a:lnTo>
                <a:lnTo>
                  <a:pt x="0" y="10287000"/>
                </a:lnTo>
                <a:lnTo>
                  <a:pt x="0" y="0"/>
                </a:lnTo>
                <a:close/>
              </a:path>
            </a:pathLst>
          </a:custGeom>
          <a:blipFill>
            <a:blip r:embed="rId3"/>
            <a:stretch>
              <a:fillRect l="0" t="0" r="0" b="0"/>
            </a:stretch>
          </a:blipFill>
        </p:spPr>
      </p:sp>
      <p:grpSp>
        <p:nvGrpSpPr>
          <p:cNvPr name="Group 4" id="4"/>
          <p:cNvGrpSpPr/>
          <p:nvPr/>
        </p:nvGrpSpPr>
        <p:grpSpPr>
          <a:xfrm rot="0">
            <a:off x="-362609" y="2755510"/>
            <a:ext cx="19034342" cy="5451932"/>
            <a:chOff x="0" y="0"/>
            <a:chExt cx="5013160" cy="1435900"/>
          </a:xfrm>
        </p:grpSpPr>
        <p:sp>
          <p:nvSpPr>
            <p:cNvPr name="Freeform 5" id="5"/>
            <p:cNvSpPr/>
            <p:nvPr/>
          </p:nvSpPr>
          <p:spPr>
            <a:xfrm flipH="false" flipV="false" rot="0">
              <a:off x="0" y="0"/>
              <a:ext cx="5013160" cy="1435900"/>
            </a:xfrm>
            <a:custGeom>
              <a:avLst/>
              <a:gdLst/>
              <a:ahLst/>
              <a:cxnLst/>
              <a:rect r="r" b="b" t="t" l="l"/>
              <a:pathLst>
                <a:path h="1435900" w="5013160">
                  <a:moveTo>
                    <a:pt x="0" y="0"/>
                  </a:moveTo>
                  <a:lnTo>
                    <a:pt x="5013160" y="0"/>
                  </a:lnTo>
                  <a:lnTo>
                    <a:pt x="5013160" y="1435900"/>
                  </a:lnTo>
                  <a:lnTo>
                    <a:pt x="0" y="1435900"/>
                  </a:lnTo>
                  <a:close/>
                </a:path>
              </a:pathLst>
            </a:custGeom>
            <a:solidFill>
              <a:srgbClr val="16819B"/>
            </a:solidFill>
          </p:spPr>
        </p:sp>
        <p:sp>
          <p:nvSpPr>
            <p:cNvPr name="TextBox 6" id="6"/>
            <p:cNvSpPr txBox="true"/>
            <p:nvPr/>
          </p:nvSpPr>
          <p:spPr>
            <a:xfrm>
              <a:off x="0" y="-38100"/>
              <a:ext cx="5013160" cy="14740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8073387" y="-1865256"/>
            <a:ext cx="14017511" cy="1401751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819B"/>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8523963" y="-1414680"/>
            <a:ext cx="13116359" cy="13116359"/>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8922859" y="-1015759"/>
            <a:ext cx="12318567" cy="12318517"/>
            <a:chOff x="0" y="0"/>
            <a:chExt cx="6350000" cy="6349975"/>
          </a:xfrm>
        </p:grpSpPr>
        <p:sp>
          <p:nvSpPr>
            <p:cNvPr name="Freeform 14" id="14"/>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31607" t="-6639" r="0" b="-6639"/>
              </a:stretch>
            </a:blipFill>
          </p:spPr>
        </p:sp>
      </p:grpSp>
      <p:sp>
        <p:nvSpPr>
          <p:cNvPr name="TextBox 15" id="15"/>
          <p:cNvSpPr txBox="true"/>
          <p:nvPr/>
        </p:nvSpPr>
        <p:spPr>
          <a:xfrm rot="0">
            <a:off x="1028700" y="2822068"/>
            <a:ext cx="6368580" cy="6434906"/>
          </a:xfrm>
          <a:prstGeom prst="rect">
            <a:avLst/>
          </a:prstGeom>
        </p:spPr>
        <p:txBody>
          <a:bodyPr anchor="t" rtlCol="false" tIns="0" lIns="0" bIns="0" rIns="0">
            <a:spAutoFit/>
          </a:bodyPr>
          <a:lstStyle/>
          <a:p>
            <a:pPr algn="ctr" rtl="true">
              <a:lnSpc>
                <a:spcPts val="8875"/>
              </a:lnSpc>
            </a:pPr>
            <a:r>
              <a:rPr lang="he-IL" sz="6339">
                <a:solidFill>
                  <a:srgbClr val="FFFFFF"/>
                </a:solidFill>
                <a:latin typeface="Bobby Jones 1"/>
                <a:ea typeface="Bobby Jones 1"/>
                <a:cs typeface="Bobby Jones 1"/>
                <a:sym typeface="Bobby Jones 1"/>
                <a:rtl val="true"/>
              </a:rPr>
              <a:t>השפעות זמן מסך על בריאות תינוקות, ילדים ונוער</a:t>
            </a:r>
          </a:p>
          <a:p>
            <a:pPr algn="ctr" rtl="true">
              <a:lnSpc>
                <a:spcPts val="8875"/>
              </a:lnSpc>
            </a:pPr>
          </a:p>
          <a:p>
            <a:pPr algn="ctr" rtl="true">
              <a:lnSpc>
                <a:spcPts val="8875"/>
              </a:lnSpc>
            </a:pPr>
          </a:p>
          <a:p>
            <a:pPr algn="ctr">
              <a:lnSpc>
                <a:spcPts val="6368"/>
              </a:lnSpc>
              <a:spcBef>
                <a:spcPct val="0"/>
              </a:spcBef>
            </a:pPr>
          </a:p>
        </p:txBody>
      </p:sp>
      <p:sp>
        <p:nvSpPr>
          <p:cNvPr name="TextBox 16" id="16"/>
          <p:cNvSpPr txBox="true"/>
          <p:nvPr/>
        </p:nvSpPr>
        <p:spPr>
          <a:xfrm rot="0">
            <a:off x="1028700" y="6695567"/>
            <a:ext cx="6731189" cy="1047404"/>
          </a:xfrm>
          <a:prstGeom prst="rect">
            <a:avLst/>
          </a:prstGeom>
        </p:spPr>
        <p:txBody>
          <a:bodyPr anchor="t" rtlCol="false" tIns="0" lIns="0" bIns="0" rIns="0">
            <a:spAutoFit/>
          </a:bodyPr>
          <a:lstStyle/>
          <a:p>
            <a:pPr algn="ctr" rtl="true">
              <a:lnSpc>
                <a:spcPts val="4219"/>
              </a:lnSpc>
            </a:pPr>
            <a:r>
              <a:rPr lang="he-IL" sz="3013">
                <a:solidFill>
                  <a:srgbClr val="FFFFFF"/>
                </a:solidFill>
                <a:latin typeface="Balsamiq Sans"/>
                <a:ea typeface="Balsamiq Sans"/>
                <a:cs typeface="Balsamiq Sans"/>
                <a:sym typeface="Balsamiq Sans"/>
                <a:rtl val="true"/>
              </a:rPr>
              <a:t>ד"ר גדי ליסק</a:t>
            </a:r>
          </a:p>
          <a:p>
            <a:pPr algn="ctr">
              <a:lnSpc>
                <a:spcPts val="4219"/>
              </a:lnSpc>
              <a:spcBef>
                <a:spcPct val="0"/>
              </a:spcBef>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6819B"/>
        </a:solidFill>
      </p:bgPr>
    </p:bg>
    <p:spTree>
      <p:nvGrpSpPr>
        <p:cNvPr id="1" name=""/>
        <p:cNvGrpSpPr/>
        <p:nvPr/>
      </p:nvGrpSpPr>
      <p:grpSpPr>
        <a:xfrm>
          <a:off x="0" y="0"/>
          <a:ext cx="0" cy="0"/>
          <a:chOff x="0" y="0"/>
          <a:chExt cx="0" cy="0"/>
        </a:xfrm>
      </p:grpSpPr>
      <p:grpSp>
        <p:nvGrpSpPr>
          <p:cNvPr name="Group 2" id="2"/>
          <p:cNvGrpSpPr/>
          <p:nvPr/>
        </p:nvGrpSpPr>
        <p:grpSpPr>
          <a:xfrm rot="0">
            <a:off x="8140128" y="664579"/>
            <a:ext cx="10147872" cy="8957842"/>
            <a:chOff x="0" y="0"/>
            <a:chExt cx="13530496" cy="11943789"/>
          </a:xfrm>
        </p:grpSpPr>
        <p:pic>
          <p:nvPicPr>
            <p:cNvPr name="Picture 3" id="3"/>
            <p:cNvPicPr>
              <a:picLocks noChangeAspect="true"/>
            </p:cNvPicPr>
            <p:nvPr/>
          </p:nvPicPr>
          <p:blipFill>
            <a:blip r:embed="rId2"/>
            <a:srcRect l="12307" t="0" r="12307" b="0"/>
            <a:stretch>
              <a:fillRect/>
            </a:stretch>
          </p:blipFill>
          <p:spPr>
            <a:xfrm flipH="false" flipV="false">
              <a:off x="0" y="0"/>
              <a:ext cx="13530496" cy="11943789"/>
            </a:xfrm>
            <a:prstGeom prst="rect">
              <a:avLst/>
            </a:prstGeom>
          </p:spPr>
        </p:pic>
      </p:grpSp>
      <p:sp>
        <p:nvSpPr>
          <p:cNvPr name="Freeform 4" id="4"/>
          <p:cNvSpPr/>
          <p:nvPr/>
        </p:nvSpPr>
        <p:spPr>
          <a:xfrm flipH="false" flipV="false" rot="0">
            <a:off x="-887241" y="9365561"/>
            <a:ext cx="1915941" cy="1334192"/>
          </a:xfrm>
          <a:custGeom>
            <a:avLst/>
            <a:gdLst/>
            <a:ahLst/>
            <a:cxnLst/>
            <a:rect r="r" b="b" t="t" l="l"/>
            <a:pathLst>
              <a:path h="1334192" w="1915941">
                <a:moveTo>
                  <a:pt x="0" y="0"/>
                </a:moveTo>
                <a:lnTo>
                  <a:pt x="1915941" y="0"/>
                </a:lnTo>
                <a:lnTo>
                  <a:pt x="1915941" y="1334191"/>
                </a:lnTo>
                <a:lnTo>
                  <a:pt x="0" y="13341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7225465" y="-100412"/>
            <a:ext cx="914663" cy="764991"/>
          </a:xfrm>
          <a:custGeom>
            <a:avLst/>
            <a:gdLst/>
            <a:ahLst/>
            <a:cxnLst/>
            <a:rect r="r" b="b" t="t" l="l"/>
            <a:pathLst>
              <a:path h="764991" w="914663">
                <a:moveTo>
                  <a:pt x="0" y="0"/>
                </a:moveTo>
                <a:lnTo>
                  <a:pt x="914663" y="0"/>
                </a:lnTo>
                <a:lnTo>
                  <a:pt x="914663" y="764991"/>
                </a:lnTo>
                <a:lnTo>
                  <a:pt x="0" y="7649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96672" y="411836"/>
            <a:ext cx="7128793" cy="9415702"/>
          </a:xfrm>
          <a:prstGeom prst="rect">
            <a:avLst/>
          </a:prstGeom>
        </p:spPr>
        <p:txBody>
          <a:bodyPr anchor="t" rtlCol="false" tIns="0" lIns="0" bIns="0" rIns="0">
            <a:spAutoFit/>
          </a:bodyPr>
          <a:lstStyle/>
          <a:p>
            <a:pPr algn="ctr" rtl="true">
              <a:lnSpc>
                <a:spcPts val="5714"/>
              </a:lnSpc>
            </a:pPr>
            <a:r>
              <a:rPr lang="he-IL" sz="4395">
                <a:solidFill>
                  <a:srgbClr val="FFFFFF"/>
                </a:solidFill>
                <a:latin typeface="Livvic"/>
                <a:ea typeface="Livvic"/>
                <a:cs typeface="Livvic"/>
                <a:sym typeface="Livvic"/>
                <a:rtl val="true"/>
              </a:rPr>
              <a:t>במחקר בפינלנד נכתב:</a:t>
            </a:r>
          </a:p>
          <a:p>
            <a:pPr algn="ctr" rtl="true">
              <a:lnSpc>
                <a:spcPts val="5714"/>
              </a:lnSpc>
            </a:pPr>
            <a:r>
              <a:rPr lang="he-IL" sz="4395">
                <a:solidFill>
                  <a:srgbClr val="FFFFFF"/>
                </a:solidFill>
                <a:latin typeface="Livvic"/>
                <a:ea typeface="Livvic"/>
                <a:cs typeface="Livvic"/>
                <a:sym typeface="Livvic"/>
                <a:rtl val="true"/>
              </a:rPr>
              <a:t> נמצא שצריכה גבוהה של מידע ותקשורת טכנולוגית דרך מדיה נמצאה כגורמת לעוררות סימפטתית להימשך אל תוך תחילת השינה כשהתוצאה היא קיצור זמן השינה האיכותי המאפשר תהליכי שיקום בגוף. מצב זה עלול להוביל אצל ילדים לפגיעה בבריאות ובתפקוד הקוגנטיבי. בגלל חשיבות השינה לגדילה בתקופת ההתבגרות, אלו ממצאים מדאיגים במיוחד.</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6819B"/>
        </a:solidFill>
      </p:bgPr>
    </p:bg>
    <p:spTree>
      <p:nvGrpSpPr>
        <p:cNvPr id="1" name=""/>
        <p:cNvGrpSpPr/>
        <p:nvPr/>
      </p:nvGrpSpPr>
      <p:grpSpPr>
        <a:xfrm>
          <a:off x="0" y="0"/>
          <a:ext cx="0" cy="0"/>
          <a:chOff x="0" y="0"/>
          <a:chExt cx="0" cy="0"/>
        </a:xfrm>
      </p:grpSpPr>
      <p:grpSp>
        <p:nvGrpSpPr>
          <p:cNvPr name="Group 2" id="2"/>
          <p:cNvGrpSpPr/>
          <p:nvPr/>
        </p:nvGrpSpPr>
        <p:grpSpPr>
          <a:xfrm rot="0">
            <a:off x="7714265" y="-427784"/>
            <a:ext cx="10147872" cy="11142568"/>
            <a:chOff x="0" y="0"/>
            <a:chExt cx="13530496" cy="14856757"/>
          </a:xfrm>
        </p:grpSpPr>
        <p:pic>
          <p:nvPicPr>
            <p:cNvPr name="Picture 3" id="3"/>
            <p:cNvPicPr>
              <a:picLocks noChangeAspect="true"/>
            </p:cNvPicPr>
            <p:nvPr/>
          </p:nvPicPr>
          <p:blipFill>
            <a:blip r:embed="rId2"/>
            <a:srcRect l="19697" t="0" r="19697" b="0"/>
            <a:stretch>
              <a:fillRect/>
            </a:stretch>
          </p:blipFill>
          <p:spPr>
            <a:xfrm flipH="false" flipV="false">
              <a:off x="0" y="0"/>
              <a:ext cx="13530496" cy="14856757"/>
            </a:xfrm>
            <a:prstGeom prst="rect">
              <a:avLst/>
            </a:prstGeom>
          </p:spPr>
        </p:pic>
      </p:grpSp>
      <p:grpSp>
        <p:nvGrpSpPr>
          <p:cNvPr name="Group 4" id="4"/>
          <p:cNvGrpSpPr/>
          <p:nvPr/>
        </p:nvGrpSpPr>
        <p:grpSpPr>
          <a:xfrm rot="-5400000">
            <a:off x="1751765" y="7623099"/>
            <a:ext cx="61857" cy="2664129"/>
            <a:chOff x="0" y="0"/>
            <a:chExt cx="82475" cy="3552172"/>
          </a:xfrm>
        </p:grpSpPr>
        <p:sp>
          <p:nvSpPr>
            <p:cNvPr name="AutoShape 5" id="5"/>
            <p:cNvSpPr/>
            <p:nvPr/>
          </p:nvSpPr>
          <p:spPr>
            <a:xfrm>
              <a:off x="0" y="0"/>
              <a:ext cx="82475" cy="3552172"/>
            </a:xfrm>
            <a:prstGeom prst="rect">
              <a:avLst/>
            </a:prstGeom>
            <a:solidFill>
              <a:srgbClr val="78BECF"/>
            </a:solidFill>
          </p:spPr>
        </p:sp>
      </p:grpSp>
      <p:grpSp>
        <p:nvGrpSpPr>
          <p:cNvPr name="Group 6" id="6"/>
          <p:cNvGrpSpPr/>
          <p:nvPr/>
        </p:nvGrpSpPr>
        <p:grpSpPr>
          <a:xfrm rot="-5400000">
            <a:off x="1751765" y="1611833"/>
            <a:ext cx="61857" cy="2664129"/>
            <a:chOff x="0" y="0"/>
            <a:chExt cx="82475" cy="3552172"/>
          </a:xfrm>
        </p:grpSpPr>
        <p:sp>
          <p:nvSpPr>
            <p:cNvPr name="AutoShape 7" id="7"/>
            <p:cNvSpPr/>
            <p:nvPr/>
          </p:nvSpPr>
          <p:spPr>
            <a:xfrm>
              <a:off x="0" y="0"/>
              <a:ext cx="82475" cy="3552172"/>
            </a:xfrm>
            <a:prstGeom prst="rect">
              <a:avLst/>
            </a:prstGeom>
            <a:solidFill>
              <a:srgbClr val="78BECF"/>
            </a:solidFill>
          </p:spPr>
        </p:sp>
      </p:grpSp>
      <p:grpSp>
        <p:nvGrpSpPr>
          <p:cNvPr name="Group 8" id="8"/>
          <p:cNvGrpSpPr/>
          <p:nvPr/>
        </p:nvGrpSpPr>
        <p:grpSpPr>
          <a:xfrm rot="-5400000">
            <a:off x="5972917" y="7623099"/>
            <a:ext cx="61857" cy="2664129"/>
            <a:chOff x="0" y="0"/>
            <a:chExt cx="82475" cy="3552172"/>
          </a:xfrm>
        </p:grpSpPr>
        <p:sp>
          <p:nvSpPr>
            <p:cNvPr name="AutoShape 9" id="9"/>
            <p:cNvSpPr/>
            <p:nvPr/>
          </p:nvSpPr>
          <p:spPr>
            <a:xfrm>
              <a:off x="0" y="0"/>
              <a:ext cx="82475" cy="3552172"/>
            </a:xfrm>
            <a:prstGeom prst="rect">
              <a:avLst/>
            </a:prstGeom>
            <a:solidFill>
              <a:srgbClr val="78BECF"/>
            </a:solidFill>
          </p:spPr>
        </p:sp>
      </p:grpSp>
      <p:grpSp>
        <p:nvGrpSpPr>
          <p:cNvPr name="Group 10" id="10"/>
          <p:cNvGrpSpPr/>
          <p:nvPr/>
        </p:nvGrpSpPr>
        <p:grpSpPr>
          <a:xfrm rot="-5400000">
            <a:off x="5972917" y="1611833"/>
            <a:ext cx="61857" cy="2664129"/>
            <a:chOff x="0" y="0"/>
            <a:chExt cx="82475" cy="3552172"/>
          </a:xfrm>
        </p:grpSpPr>
        <p:sp>
          <p:nvSpPr>
            <p:cNvPr name="AutoShape 11" id="11"/>
            <p:cNvSpPr/>
            <p:nvPr/>
          </p:nvSpPr>
          <p:spPr>
            <a:xfrm>
              <a:off x="0" y="0"/>
              <a:ext cx="82475" cy="3552172"/>
            </a:xfrm>
            <a:prstGeom prst="rect">
              <a:avLst/>
            </a:prstGeom>
            <a:solidFill>
              <a:srgbClr val="78BECF"/>
            </a:solidFill>
          </p:spPr>
        </p:sp>
      </p:grpSp>
      <p:grpSp>
        <p:nvGrpSpPr>
          <p:cNvPr name="Group 12" id="12"/>
          <p:cNvGrpSpPr/>
          <p:nvPr/>
        </p:nvGrpSpPr>
        <p:grpSpPr>
          <a:xfrm rot="0">
            <a:off x="3353495" y="8855853"/>
            <a:ext cx="198621" cy="198621"/>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3353495" y="2844587"/>
            <a:ext cx="198621" cy="19862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3790854" y="8855853"/>
            <a:ext cx="198621" cy="198621"/>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3790854" y="2844587"/>
            <a:ext cx="198621" cy="198621"/>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4231317" y="8855853"/>
            <a:ext cx="198621" cy="198621"/>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26" id="2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4231317" y="2844587"/>
            <a:ext cx="198621" cy="198621"/>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30" id="30"/>
          <p:cNvSpPr/>
          <p:nvPr/>
        </p:nvSpPr>
        <p:spPr>
          <a:xfrm flipH="false" flipV="false" rot="0">
            <a:off x="2215728" y="715194"/>
            <a:ext cx="3401272" cy="1612061"/>
          </a:xfrm>
          <a:custGeom>
            <a:avLst/>
            <a:gdLst/>
            <a:ahLst/>
            <a:cxnLst/>
            <a:rect r="r" b="b" t="t" l="l"/>
            <a:pathLst>
              <a:path h="1612061" w="3401272">
                <a:moveTo>
                  <a:pt x="0" y="0"/>
                </a:moveTo>
                <a:lnTo>
                  <a:pt x="3401272" y="0"/>
                </a:lnTo>
                <a:lnTo>
                  <a:pt x="3401272" y="1612061"/>
                </a:lnTo>
                <a:lnTo>
                  <a:pt x="0" y="16120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1" id="31"/>
          <p:cNvSpPr txBox="true"/>
          <p:nvPr/>
        </p:nvSpPr>
        <p:spPr>
          <a:xfrm rot="0">
            <a:off x="450629" y="3862436"/>
            <a:ext cx="6931471" cy="4126564"/>
          </a:xfrm>
          <a:prstGeom prst="rect">
            <a:avLst/>
          </a:prstGeom>
        </p:spPr>
        <p:txBody>
          <a:bodyPr anchor="t" rtlCol="false" tIns="0" lIns="0" bIns="0" rIns="0">
            <a:spAutoFit/>
          </a:bodyPr>
          <a:lstStyle/>
          <a:p>
            <a:pPr algn="ctr" rtl="true">
              <a:lnSpc>
                <a:spcPts val="6595"/>
              </a:lnSpc>
            </a:pPr>
            <a:r>
              <a:rPr lang="he-IL" sz="5073">
                <a:solidFill>
                  <a:srgbClr val="FFFFFF"/>
                </a:solidFill>
                <a:latin typeface="Livvic Bold"/>
                <a:ea typeface="Livvic Bold"/>
                <a:cs typeface="Livvic Bold"/>
                <a:sym typeface="Livvic Bold"/>
                <a:rtl val="true"/>
              </a:rPr>
              <a:t>הפרעות נוירולוגיות:</a:t>
            </a:r>
          </a:p>
          <a:p>
            <a:pPr algn="ctr" rtl="true">
              <a:lnSpc>
                <a:spcPts val="6595"/>
              </a:lnSpc>
            </a:pPr>
            <a:r>
              <a:rPr lang="he-IL" sz="5073">
                <a:solidFill>
                  <a:srgbClr val="FFFFFF"/>
                </a:solidFill>
                <a:latin typeface="Livvic Bold"/>
                <a:ea typeface="Livvic Bold"/>
                <a:cs typeface="Livvic Bold"/>
                <a:sym typeface="Livvic Bold"/>
                <a:rtl val="true"/>
              </a:rPr>
              <a:t>מחקרים מצאו קשר בין זמן מסל</a:t>
            </a:r>
          </a:p>
          <a:p>
            <a:pPr algn="ctr" rtl="true" marL="0" indent="0" lvl="0">
              <a:lnSpc>
                <a:spcPts val="6595"/>
              </a:lnSpc>
              <a:spcBef>
                <a:spcPct val="0"/>
              </a:spcBef>
            </a:pPr>
            <a:r>
              <a:rPr lang="he-IL" sz="5073">
                <a:solidFill>
                  <a:srgbClr val="FFFFFF"/>
                </a:solidFill>
                <a:latin typeface="Livvic Bold"/>
                <a:ea typeface="Livvic Bold"/>
                <a:cs typeface="Livvic Bold"/>
                <a:sym typeface="Livvic Bold"/>
                <a:rtl val="true"/>
              </a:rPr>
              <a:t>לנזק למערכות נוירולוגיות</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17013" r="-6472" b="-9333"/>
            </a:stretch>
          </a:blipFill>
        </p:spPr>
      </p:sp>
      <p:grpSp>
        <p:nvGrpSpPr>
          <p:cNvPr name="Group 3" id="3"/>
          <p:cNvGrpSpPr/>
          <p:nvPr/>
        </p:nvGrpSpPr>
        <p:grpSpPr>
          <a:xfrm rot="0">
            <a:off x="9301802" y="-262328"/>
            <a:ext cx="9192773" cy="10811656"/>
            <a:chOff x="0" y="0"/>
            <a:chExt cx="2421142" cy="2847514"/>
          </a:xfrm>
        </p:grpSpPr>
        <p:sp>
          <p:nvSpPr>
            <p:cNvPr name="Freeform 4" id="4"/>
            <p:cNvSpPr/>
            <p:nvPr/>
          </p:nvSpPr>
          <p:spPr>
            <a:xfrm flipH="false" flipV="false" rot="0">
              <a:off x="0" y="0"/>
              <a:ext cx="2421142" cy="2847514"/>
            </a:xfrm>
            <a:custGeom>
              <a:avLst/>
              <a:gdLst/>
              <a:ahLst/>
              <a:cxnLst/>
              <a:rect r="r" b="b" t="t" l="l"/>
              <a:pathLst>
                <a:path h="2847514" w="2421142">
                  <a:moveTo>
                    <a:pt x="0" y="0"/>
                  </a:moveTo>
                  <a:lnTo>
                    <a:pt x="2421142" y="0"/>
                  </a:lnTo>
                  <a:lnTo>
                    <a:pt x="2421142" y="2847514"/>
                  </a:lnTo>
                  <a:lnTo>
                    <a:pt x="0" y="2847514"/>
                  </a:lnTo>
                  <a:close/>
                </a:path>
              </a:pathLst>
            </a:custGeom>
            <a:solidFill>
              <a:srgbClr val="16819B">
                <a:alpha val="89804"/>
              </a:srgbClr>
            </a:solidFill>
          </p:spPr>
        </p:sp>
        <p:sp>
          <p:nvSpPr>
            <p:cNvPr name="TextBox 5" id="5"/>
            <p:cNvSpPr txBox="true"/>
            <p:nvPr/>
          </p:nvSpPr>
          <p:spPr>
            <a:xfrm>
              <a:off x="0" y="-38100"/>
              <a:ext cx="2421142" cy="288561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5400000">
            <a:off x="11620914" y="7511959"/>
            <a:ext cx="65778" cy="2833033"/>
            <a:chOff x="0" y="0"/>
            <a:chExt cx="87704" cy="3777377"/>
          </a:xfrm>
        </p:grpSpPr>
        <p:sp>
          <p:nvSpPr>
            <p:cNvPr name="AutoShape 7" id="7"/>
            <p:cNvSpPr/>
            <p:nvPr/>
          </p:nvSpPr>
          <p:spPr>
            <a:xfrm>
              <a:off x="0" y="0"/>
              <a:ext cx="87704" cy="3777377"/>
            </a:xfrm>
            <a:prstGeom prst="rect">
              <a:avLst/>
            </a:prstGeom>
            <a:solidFill>
              <a:srgbClr val="78BECF"/>
            </a:solidFill>
          </p:spPr>
        </p:sp>
      </p:grpSp>
      <p:grpSp>
        <p:nvGrpSpPr>
          <p:cNvPr name="Group 8" id="8"/>
          <p:cNvGrpSpPr/>
          <p:nvPr/>
        </p:nvGrpSpPr>
        <p:grpSpPr>
          <a:xfrm rot="-5400000">
            <a:off x="11620914" y="199308"/>
            <a:ext cx="65778" cy="2833033"/>
            <a:chOff x="0" y="0"/>
            <a:chExt cx="87704" cy="3777377"/>
          </a:xfrm>
        </p:grpSpPr>
        <p:sp>
          <p:nvSpPr>
            <p:cNvPr name="AutoShape 9" id="9"/>
            <p:cNvSpPr/>
            <p:nvPr/>
          </p:nvSpPr>
          <p:spPr>
            <a:xfrm>
              <a:off x="0" y="0"/>
              <a:ext cx="87704" cy="3777377"/>
            </a:xfrm>
            <a:prstGeom prst="rect">
              <a:avLst/>
            </a:prstGeom>
            <a:solidFill>
              <a:srgbClr val="78BECF"/>
            </a:solidFill>
          </p:spPr>
        </p:sp>
      </p:grpSp>
      <p:grpSp>
        <p:nvGrpSpPr>
          <p:cNvPr name="Group 10" id="10"/>
          <p:cNvGrpSpPr/>
          <p:nvPr/>
        </p:nvGrpSpPr>
        <p:grpSpPr>
          <a:xfrm rot="-5400000">
            <a:off x="16109684" y="7511959"/>
            <a:ext cx="65778" cy="2833033"/>
            <a:chOff x="0" y="0"/>
            <a:chExt cx="87704" cy="3777377"/>
          </a:xfrm>
        </p:grpSpPr>
        <p:sp>
          <p:nvSpPr>
            <p:cNvPr name="AutoShape 11" id="11"/>
            <p:cNvSpPr/>
            <p:nvPr/>
          </p:nvSpPr>
          <p:spPr>
            <a:xfrm>
              <a:off x="0" y="0"/>
              <a:ext cx="87704" cy="3777377"/>
            </a:xfrm>
            <a:prstGeom prst="rect">
              <a:avLst/>
            </a:prstGeom>
            <a:solidFill>
              <a:srgbClr val="78BECF"/>
            </a:solidFill>
          </p:spPr>
        </p:sp>
      </p:grpSp>
      <p:grpSp>
        <p:nvGrpSpPr>
          <p:cNvPr name="Group 12" id="12"/>
          <p:cNvGrpSpPr/>
          <p:nvPr/>
        </p:nvGrpSpPr>
        <p:grpSpPr>
          <a:xfrm rot="-5400000">
            <a:off x="16109684" y="199308"/>
            <a:ext cx="65778" cy="2833033"/>
            <a:chOff x="0" y="0"/>
            <a:chExt cx="87704" cy="3777377"/>
          </a:xfrm>
        </p:grpSpPr>
        <p:sp>
          <p:nvSpPr>
            <p:cNvPr name="AutoShape 13" id="13"/>
            <p:cNvSpPr/>
            <p:nvPr/>
          </p:nvSpPr>
          <p:spPr>
            <a:xfrm>
              <a:off x="0" y="0"/>
              <a:ext cx="87704" cy="3777377"/>
            </a:xfrm>
            <a:prstGeom prst="rect">
              <a:avLst/>
            </a:prstGeom>
            <a:solidFill>
              <a:srgbClr val="78BECF"/>
            </a:solidFill>
          </p:spPr>
        </p:sp>
      </p:grpSp>
      <p:grpSp>
        <p:nvGrpSpPr>
          <p:cNvPr name="Group 14" id="14"/>
          <p:cNvGrpSpPr/>
          <p:nvPr/>
        </p:nvGrpSpPr>
        <p:grpSpPr>
          <a:xfrm rot="0">
            <a:off x="13324193" y="8822868"/>
            <a:ext cx="211214" cy="21121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3324193" y="1510217"/>
            <a:ext cx="211214" cy="21121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13789280" y="8822868"/>
            <a:ext cx="211214" cy="21121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13789280" y="1510217"/>
            <a:ext cx="211214" cy="211214"/>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25" id="2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14257669" y="8822868"/>
            <a:ext cx="211214" cy="211214"/>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28" id="2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9" id="29"/>
          <p:cNvGrpSpPr/>
          <p:nvPr/>
        </p:nvGrpSpPr>
        <p:grpSpPr>
          <a:xfrm rot="0">
            <a:off x="14257669" y="1510217"/>
            <a:ext cx="211214" cy="211214"/>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31" id="3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32" id="32"/>
          <p:cNvSpPr txBox="true"/>
          <p:nvPr/>
        </p:nvSpPr>
        <p:spPr>
          <a:xfrm rot="0">
            <a:off x="10432453" y="651774"/>
            <a:ext cx="6931471" cy="9192594"/>
          </a:xfrm>
          <a:prstGeom prst="rect">
            <a:avLst/>
          </a:prstGeom>
        </p:spPr>
        <p:txBody>
          <a:bodyPr anchor="t" rtlCol="false" tIns="0" lIns="0" bIns="0" rIns="0">
            <a:spAutoFit/>
          </a:bodyPr>
          <a:lstStyle/>
          <a:p>
            <a:pPr algn="ctr" rtl="true">
              <a:lnSpc>
                <a:spcPts val="6465"/>
              </a:lnSpc>
            </a:pPr>
            <a:r>
              <a:rPr lang="he-IL" sz="4973">
                <a:solidFill>
                  <a:srgbClr val="FFFFFF"/>
                </a:solidFill>
                <a:latin typeface="Livvic"/>
                <a:ea typeface="Livvic"/>
                <a:cs typeface="Livvic"/>
                <a:sym typeface="Livvic"/>
                <a:rtl val="true"/>
              </a:rPr>
              <a:t>הדופמין: </a:t>
            </a:r>
          </a:p>
          <a:p>
            <a:pPr algn="ctr" rtl="true">
              <a:lnSpc>
                <a:spcPts val="6465"/>
              </a:lnSpc>
            </a:pPr>
            <a:r>
              <a:rPr lang="he-IL" sz="4973">
                <a:solidFill>
                  <a:srgbClr val="FFFFFF"/>
                </a:solidFill>
                <a:latin typeface="Livvic"/>
                <a:ea typeface="Livvic"/>
                <a:cs typeface="Livvic"/>
                <a:sym typeface="Livvic"/>
                <a:rtl val="true"/>
              </a:rPr>
              <a:t>המכשירים הופכים למהירים יותר ויותר כי כך המשתמשים נהיים מכורים יותר ויותר.</a:t>
            </a:r>
          </a:p>
          <a:p>
            <a:pPr algn="ctr" rtl="true">
              <a:lnSpc>
                <a:spcPts val="5035"/>
              </a:lnSpc>
            </a:pPr>
            <a:r>
              <a:rPr lang="he-IL" sz="3873">
                <a:solidFill>
                  <a:srgbClr val="FFFFFF"/>
                </a:solidFill>
                <a:latin typeface="Livvic"/>
                <a:ea typeface="Livvic"/>
                <a:cs typeface="Livvic"/>
                <a:sym typeface="Livvic"/>
                <a:rtl val="true"/>
              </a:rPr>
              <a:t>מנגנון זה מבוסס על ה’דופמין’ שמשתחרר מהחלפת תצוגה מהירה ועל המנגנון הטבעי דשל הגוף כשמשתחרר דופמין אנחנו רוצים ממנו עוד ועוד.</a:t>
            </a:r>
          </a:p>
          <a:p>
            <a:pPr algn="ctr" rtl="true">
              <a:lnSpc>
                <a:spcPts val="5035"/>
              </a:lnSpc>
            </a:pPr>
            <a:r>
              <a:rPr lang="he-IL" sz="3873">
                <a:solidFill>
                  <a:srgbClr val="FFFFFF"/>
                </a:solidFill>
                <a:latin typeface="Livvic"/>
                <a:ea typeface="Livvic"/>
                <a:cs typeface="Livvic"/>
                <a:sym typeface="Livvic"/>
                <a:rtl val="true"/>
              </a:rPr>
              <a:t>כאשר השימוש בדופמין חוזר מידי עלולים לפתח מנגנוני התמכרות גם מול דברים אחרים.</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111" r="0" b="-13111"/>
            </a:stretch>
          </a:blipFill>
        </p:spPr>
      </p:sp>
      <p:grpSp>
        <p:nvGrpSpPr>
          <p:cNvPr name="Group 3" id="3"/>
          <p:cNvGrpSpPr/>
          <p:nvPr/>
        </p:nvGrpSpPr>
        <p:grpSpPr>
          <a:xfrm rot="0">
            <a:off x="-454134" y="-524656"/>
            <a:ext cx="18742134" cy="10811656"/>
            <a:chOff x="0" y="0"/>
            <a:chExt cx="4936200" cy="2847514"/>
          </a:xfrm>
        </p:grpSpPr>
        <p:sp>
          <p:nvSpPr>
            <p:cNvPr name="Freeform 4" id="4"/>
            <p:cNvSpPr/>
            <p:nvPr/>
          </p:nvSpPr>
          <p:spPr>
            <a:xfrm flipH="false" flipV="false" rot="0">
              <a:off x="0" y="0"/>
              <a:ext cx="4936200" cy="2847514"/>
            </a:xfrm>
            <a:custGeom>
              <a:avLst/>
              <a:gdLst/>
              <a:ahLst/>
              <a:cxnLst/>
              <a:rect r="r" b="b" t="t" l="l"/>
              <a:pathLst>
                <a:path h="2847514" w="4936200">
                  <a:moveTo>
                    <a:pt x="0" y="0"/>
                  </a:moveTo>
                  <a:lnTo>
                    <a:pt x="4936200" y="0"/>
                  </a:lnTo>
                  <a:lnTo>
                    <a:pt x="4936200" y="2847514"/>
                  </a:lnTo>
                  <a:lnTo>
                    <a:pt x="0" y="2847514"/>
                  </a:lnTo>
                  <a:close/>
                </a:path>
              </a:pathLst>
            </a:custGeom>
            <a:solidFill>
              <a:srgbClr val="16819B">
                <a:alpha val="84706"/>
              </a:srgbClr>
            </a:solidFill>
          </p:spPr>
        </p:sp>
        <p:sp>
          <p:nvSpPr>
            <p:cNvPr name="TextBox 5" id="5"/>
            <p:cNvSpPr txBox="true"/>
            <p:nvPr/>
          </p:nvSpPr>
          <p:spPr>
            <a:xfrm>
              <a:off x="0" y="-38100"/>
              <a:ext cx="4936200" cy="288561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0" y="3512306"/>
            <a:ext cx="9684586" cy="6774694"/>
            <a:chOff x="0" y="0"/>
            <a:chExt cx="2550673" cy="1784282"/>
          </a:xfrm>
        </p:grpSpPr>
        <p:sp>
          <p:nvSpPr>
            <p:cNvPr name="Freeform 7" id="7"/>
            <p:cNvSpPr/>
            <p:nvPr/>
          </p:nvSpPr>
          <p:spPr>
            <a:xfrm flipH="false" flipV="false" rot="0">
              <a:off x="0" y="0"/>
              <a:ext cx="2550673" cy="1784282"/>
            </a:xfrm>
            <a:custGeom>
              <a:avLst/>
              <a:gdLst/>
              <a:ahLst/>
              <a:cxnLst/>
              <a:rect r="r" b="b" t="t" l="l"/>
              <a:pathLst>
                <a:path h="1784282" w="2550673">
                  <a:moveTo>
                    <a:pt x="0" y="0"/>
                  </a:moveTo>
                  <a:lnTo>
                    <a:pt x="2550673" y="0"/>
                  </a:lnTo>
                  <a:lnTo>
                    <a:pt x="2550673" y="1784282"/>
                  </a:lnTo>
                  <a:lnTo>
                    <a:pt x="0" y="1784282"/>
                  </a:lnTo>
                  <a:close/>
                </a:path>
              </a:pathLst>
            </a:custGeom>
            <a:solidFill>
              <a:srgbClr val="16819B"/>
            </a:solidFill>
          </p:spPr>
        </p:sp>
        <p:sp>
          <p:nvSpPr>
            <p:cNvPr name="TextBox 8" id="8"/>
            <p:cNvSpPr txBox="true"/>
            <p:nvPr/>
          </p:nvSpPr>
          <p:spPr>
            <a:xfrm>
              <a:off x="0" y="-38100"/>
              <a:ext cx="2550673" cy="1822382"/>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479664" y="3512306"/>
            <a:ext cx="8808336" cy="6774694"/>
            <a:chOff x="0" y="0"/>
            <a:chExt cx="11744448" cy="9032926"/>
          </a:xfrm>
        </p:grpSpPr>
        <p:pic>
          <p:nvPicPr>
            <p:cNvPr name="Picture 10" id="10"/>
            <p:cNvPicPr>
              <a:picLocks noChangeAspect="true"/>
            </p:cNvPicPr>
            <p:nvPr/>
          </p:nvPicPr>
          <p:blipFill>
            <a:blip r:embed="rId3"/>
            <a:srcRect l="13594" t="0" r="13594" b="0"/>
            <a:stretch>
              <a:fillRect/>
            </a:stretch>
          </p:blipFill>
          <p:spPr>
            <a:xfrm flipH="false" flipV="false">
              <a:off x="0" y="0"/>
              <a:ext cx="11744448" cy="9032926"/>
            </a:xfrm>
            <a:prstGeom prst="rect">
              <a:avLst/>
            </a:prstGeom>
          </p:spPr>
        </p:pic>
      </p:grpSp>
      <p:grpSp>
        <p:nvGrpSpPr>
          <p:cNvPr name="Group 11" id="11"/>
          <p:cNvGrpSpPr/>
          <p:nvPr/>
        </p:nvGrpSpPr>
        <p:grpSpPr>
          <a:xfrm rot="-5400000">
            <a:off x="9008469" y="-5580284"/>
            <a:ext cx="271061" cy="18288000"/>
            <a:chOff x="0" y="0"/>
            <a:chExt cx="361415" cy="24384000"/>
          </a:xfrm>
        </p:grpSpPr>
        <p:sp>
          <p:nvSpPr>
            <p:cNvPr name="AutoShape 12" id="12"/>
            <p:cNvSpPr/>
            <p:nvPr/>
          </p:nvSpPr>
          <p:spPr>
            <a:xfrm>
              <a:off x="0" y="0"/>
              <a:ext cx="361415" cy="24384000"/>
            </a:xfrm>
            <a:prstGeom prst="rect">
              <a:avLst/>
            </a:prstGeom>
            <a:solidFill>
              <a:srgbClr val="78BECF"/>
            </a:solidFill>
          </p:spPr>
        </p:sp>
      </p:grpSp>
      <p:sp>
        <p:nvSpPr>
          <p:cNvPr name="TextBox 13" id="13"/>
          <p:cNvSpPr txBox="true"/>
          <p:nvPr/>
        </p:nvSpPr>
        <p:spPr>
          <a:xfrm rot="0">
            <a:off x="794889" y="4184544"/>
            <a:ext cx="8094808" cy="5392118"/>
          </a:xfrm>
          <a:prstGeom prst="rect">
            <a:avLst/>
          </a:prstGeom>
        </p:spPr>
        <p:txBody>
          <a:bodyPr anchor="t" rtlCol="false" tIns="0" lIns="0" bIns="0" rIns="0">
            <a:spAutoFit/>
          </a:bodyPr>
          <a:lstStyle/>
          <a:p>
            <a:pPr algn="ctr" rtl="true">
              <a:lnSpc>
                <a:spcPts val="4775"/>
              </a:lnSpc>
            </a:pPr>
            <a:r>
              <a:rPr lang="he-IL" sz="3673">
                <a:solidFill>
                  <a:srgbClr val="FFFFFF"/>
                </a:solidFill>
                <a:latin typeface="Livvic"/>
                <a:ea typeface="Livvic"/>
                <a:cs typeface="Livvic"/>
                <a:sym typeface="Livvic"/>
                <a:rtl val="true"/>
              </a:rPr>
              <a:t>“המסר מהמחקר הוא, שמשחקי מחשב עלולים לעכב את התפתחות האונות הקדמיות ואף את התפתחות היכולת לשליטה בהתנהגות חברתית. דו"ח הפדרציה העולמית לנוירולוגיה ממליץ לאור כך, להפחית במשחקי מחשב, לעודד ילדים לשחק מחוץ לביתם עם ילדים אחרים ולהיות באינטראקציה גדולה ככל האפשר עם אחרים.”</a:t>
            </a:r>
          </a:p>
        </p:txBody>
      </p:sp>
      <p:sp>
        <p:nvSpPr>
          <p:cNvPr name="TextBox 14" id="14"/>
          <p:cNvSpPr txBox="true"/>
          <p:nvPr/>
        </p:nvSpPr>
        <p:spPr>
          <a:xfrm rot="0">
            <a:off x="447973" y="718616"/>
            <a:ext cx="17392054" cy="2185695"/>
          </a:xfrm>
          <a:prstGeom prst="rect">
            <a:avLst/>
          </a:prstGeom>
        </p:spPr>
        <p:txBody>
          <a:bodyPr anchor="t" rtlCol="false" tIns="0" lIns="0" bIns="0" rIns="0">
            <a:spAutoFit/>
          </a:bodyPr>
          <a:lstStyle/>
          <a:p>
            <a:pPr algn="ctr" rtl="true" marL="0" indent="0" lvl="0">
              <a:lnSpc>
                <a:spcPts val="8392"/>
              </a:lnSpc>
            </a:pPr>
            <a:r>
              <a:rPr lang="he-IL" sz="8148" spc="350">
                <a:solidFill>
                  <a:srgbClr val="FFFFFF"/>
                </a:solidFill>
                <a:latin typeface="Bobby Jones 2"/>
                <a:ea typeface="Bobby Jones 2"/>
                <a:cs typeface="Bobby Jones 2"/>
                <a:sym typeface="Bobby Jones 2"/>
                <a:rtl val="true"/>
              </a:rPr>
              <a:t>סכנה משמעותית להתפתחות המוח הקדמי- פיתוח יכולות חברתיות</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111" r="0" b="-13111"/>
            </a:stretch>
          </a:blipFill>
        </p:spPr>
      </p:sp>
      <p:grpSp>
        <p:nvGrpSpPr>
          <p:cNvPr name="Group 3" id="3"/>
          <p:cNvGrpSpPr/>
          <p:nvPr/>
        </p:nvGrpSpPr>
        <p:grpSpPr>
          <a:xfrm rot="0">
            <a:off x="-454134" y="-524656"/>
            <a:ext cx="18742134" cy="10811656"/>
            <a:chOff x="0" y="0"/>
            <a:chExt cx="4936200" cy="2847514"/>
          </a:xfrm>
        </p:grpSpPr>
        <p:sp>
          <p:nvSpPr>
            <p:cNvPr name="Freeform 4" id="4"/>
            <p:cNvSpPr/>
            <p:nvPr/>
          </p:nvSpPr>
          <p:spPr>
            <a:xfrm flipH="false" flipV="false" rot="0">
              <a:off x="0" y="0"/>
              <a:ext cx="4936200" cy="2847514"/>
            </a:xfrm>
            <a:custGeom>
              <a:avLst/>
              <a:gdLst/>
              <a:ahLst/>
              <a:cxnLst/>
              <a:rect r="r" b="b" t="t" l="l"/>
              <a:pathLst>
                <a:path h="2847514" w="4936200">
                  <a:moveTo>
                    <a:pt x="0" y="0"/>
                  </a:moveTo>
                  <a:lnTo>
                    <a:pt x="4936200" y="0"/>
                  </a:lnTo>
                  <a:lnTo>
                    <a:pt x="4936200" y="2847514"/>
                  </a:lnTo>
                  <a:lnTo>
                    <a:pt x="0" y="2847514"/>
                  </a:lnTo>
                  <a:close/>
                </a:path>
              </a:pathLst>
            </a:custGeom>
            <a:solidFill>
              <a:srgbClr val="16819B">
                <a:alpha val="84706"/>
              </a:srgbClr>
            </a:solidFill>
          </p:spPr>
        </p:sp>
        <p:sp>
          <p:nvSpPr>
            <p:cNvPr name="TextBox 5" id="5"/>
            <p:cNvSpPr txBox="true"/>
            <p:nvPr/>
          </p:nvSpPr>
          <p:spPr>
            <a:xfrm>
              <a:off x="0" y="-38100"/>
              <a:ext cx="4936200" cy="288561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0" y="3512306"/>
            <a:ext cx="9684586" cy="6774694"/>
            <a:chOff x="0" y="0"/>
            <a:chExt cx="2550673" cy="1784282"/>
          </a:xfrm>
        </p:grpSpPr>
        <p:sp>
          <p:nvSpPr>
            <p:cNvPr name="Freeform 7" id="7"/>
            <p:cNvSpPr/>
            <p:nvPr/>
          </p:nvSpPr>
          <p:spPr>
            <a:xfrm flipH="false" flipV="false" rot="0">
              <a:off x="0" y="0"/>
              <a:ext cx="2550673" cy="1784282"/>
            </a:xfrm>
            <a:custGeom>
              <a:avLst/>
              <a:gdLst/>
              <a:ahLst/>
              <a:cxnLst/>
              <a:rect r="r" b="b" t="t" l="l"/>
              <a:pathLst>
                <a:path h="1784282" w="2550673">
                  <a:moveTo>
                    <a:pt x="0" y="0"/>
                  </a:moveTo>
                  <a:lnTo>
                    <a:pt x="2550673" y="0"/>
                  </a:lnTo>
                  <a:lnTo>
                    <a:pt x="2550673" y="1784282"/>
                  </a:lnTo>
                  <a:lnTo>
                    <a:pt x="0" y="1784282"/>
                  </a:lnTo>
                  <a:close/>
                </a:path>
              </a:pathLst>
            </a:custGeom>
            <a:solidFill>
              <a:srgbClr val="16819B"/>
            </a:solidFill>
          </p:spPr>
        </p:sp>
        <p:sp>
          <p:nvSpPr>
            <p:cNvPr name="TextBox 8" id="8"/>
            <p:cNvSpPr txBox="true"/>
            <p:nvPr/>
          </p:nvSpPr>
          <p:spPr>
            <a:xfrm>
              <a:off x="0" y="-38100"/>
              <a:ext cx="2550673" cy="1822382"/>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479664" y="3512306"/>
            <a:ext cx="8808336" cy="6774694"/>
            <a:chOff x="0" y="0"/>
            <a:chExt cx="11744448" cy="9032926"/>
          </a:xfrm>
        </p:grpSpPr>
        <p:pic>
          <p:nvPicPr>
            <p:cNvPr name="Picture 10" id="10"/>
            <p:cNvPicPr>
              <a:picLocks noChangeAspect="true"/>
            </p:cNvPicPr>
            <p:nvPr/>
          </p:nvPicPr>
          <p:blipFill>
            <a:blip r:embed="rId3"/>
            <a:srcRect l="13594" t="0" r="13594" b="0"/>
            <a:stretch>
              <a:fillRect/>
            </a:stretch>
          </p:blipFill>
          <p:spPr>
            <a:xfrm flipH="false" flipV="false">
              <a:off x="0" y="0"/>
              <a:ext cx="11744448" cy="9032926"/>
            </a:xfrm>
            <a:prstGeom prst="rect">
              <a:avLst/>
            </a:prstGeom>
          </p:spPr>
        </p:pic>
      </p:grpSp>
      <p:grpSp>
        <p:nvGrpSpPr>
          <p:cNvPr name="Group 11" id="11"/>
          <p:cNvGrpSpPr/>
          <p:nvPr/>
        </p:nvGrpSpPr>
        <p:grpSpPr>
          <a:xfrm rot="-5400000">
            <a:off x="9008469" y="-5580284"/>
            <a:ext cx="271061" cy="18288000"/>
            <a:chOff x="0" y="0"/>
            <a:chExt cx="361415" cy="24384000"/>
          </a:xfrm>
        </p:grpSpPr>
        <p:sp>
          <p:nvSpPr>
            <p:cNvPr name="AutoShape 12" id="12"/>
            <p:cNvSpPr/>
            <p:nvPr/>
          </p:nvSpPr>
          <p:spPr>
            <a:xfrm>
              <a:off x="0" y="0"/>
              <a:ext cx="361415" cy="24384000"/>
            </a:xfrm>
            <a:prstGeom prst="rect">
              <a:avLst/>
            </a:prstGeom>
            <a:solidFill>
              <a:srgbClr val="78BECF"/>
            </a:solidFill>
          </p:spPr>
        </p:sp>
      </p:grpSp>
      <p:sp>
        <p:nvSpPr>
          <p:cNvPr name="TextBox 13" id="13"/>
          <p:cNvSpPr txBox="true"/>
          <p:nvPr/>
        </p:nvSpPr>
        <p:spPr>
          <a:xfrm rot="0">
            <a:off x="794889" y="5084656"/>
            <a:ext cx="8094808" cy="3591893"/>
          </a:xfrm>
          <a:prstGeom prst="rect">
            <a:avLst/>
          </a:prstGeom>
        </p:spPr>
        <p:txBody>
          <a:bodyPr anchor="t" rtlCol="false" tIns="0" lIns="0" bIns="0" rIns="0">
            <a:spAutoFit/>
          </a:bodyPr>
          <a:lstStyle/>
          <a:p>
            <a:pPr algn="ctr" rtl="true">
              <a:lnSpc>
                <a:spcPts val="4775"/>
              </a:lnSpc>
            </a:pPr>
            <a:r>
              <a:rPr lang="he-IL" sz="3673">
                <a:solidFill>
                  <a:srgbClr val="FFFFFF"/>
                </a:solidFill>
                <a:latin typeface="Livvic"/>
                <a:ea typeface="Livvic"/>
                <a:cs typeface="Livvic"/>
                <a:sym typeface="Livvic"/>
                <a:rtl val="true"/>
              </a:rPr>
              <a:t>המסכים מורידים את טווח הקשב של כלל המשתמשים בהם,</a:t>
            </a:r>
          </a:p>
          <a:p>
            <a:pPr algn="ctr" rtl="true">
              <a:lnSpc>
                <a:spcPts val="4775"/>
              </a:lnSpc>
            </a:pPr>
            <a:r>
              <a:rPr lang="he-IL" sz="3673">
                <a:solidFill>
                  <a:srgbClr val="FFFFFF"/>
                </a:solidFill>
                <a:latin typeface="Livvic"/>
                <a:ea typeface="Livvic"/>
                <a:cs typeface="Livvic"/>
                <a:sym typeface="Livvic"/>
                <a:rtl val="true"/>
              </a:rPr>
              <a:t>אך מי שכבר סובל מהפרעות קשב כלשהם פגיע הרבה יותר בפניהם</a:t>
            </a:r>
          </a:p>
          <a:p>
            <a:pPr algn="ctr" rtl="true">
              <a:lnSpc>
                <a:spcPts val="4775"/>
              </a:lnSpc>
            </a:pPr>
            <a:r>
              <a:rPr lang="he-IL" sz="3673">
                <a:solidFill>
                  <a:srgbClr val="FFFFFF"/>
                </a:solidFill>
                <a:latin typeface="Livvic"/>
                <a:ea typeface="Livvic"/>
                <a:cs typeface="Livvic"/>
                <a:sym typeface="Livvic"/>
                <a:rtl val="true"/>
              </a:rPr>
              <a:t>ועלול לסבול מהתפתחות נוספת של ההפרעה.</a:t>
            </a:r>
          </a:p>
        </p:txBody>
      </p:sp>
      <p:sp>
        <p:nvSpPr>
          <p:cNvPr name="TextBox 14" id="14"/>
          <p:cNvSpPr txBox="true"/>
          <p:nvPr/>
        </p:nvSpPr>
        <p:spPr>
          <a:xfrm rot="0">
            <a:off x="447973" y="1775891"/>
            <a:ext cx="17392054" cy="1128420"/>
          </a:xfrm>
          <a:prstGeom prst="rect">
            <a:avLst/>
          </a:prstGeom>
        </p:spPr>
        <p:txBody>
          <a:bodyPr anchor="t" rtlCol="false" tIns="0" lIns="0" bIns="0" rIns="0">
            <a:spAutoFit/>
          </a:bodyPr>
          <a:lstStyle/>
          <a:p>
            <a:pPr algn="ctr" rtl="true" marL="0" indent="0" lvl="0">
              <a:lnSpc>
                <a:spcPts val="8392"/>
              </a:lnSpc>
            </a:pPr>
            <a:r>
              <a:rPr lang="he-IL" sz="8148" spc="350">
                <a:solidFill>
                  <a:srgbClr val="FFFFFF"/>
                </a:solidFill>
                <a:latin typeface="Bobby Jones 2"/>
                <a:ea typeface="Bobby Jones 2"/>
                <a:cs typeface="Bobby Jones 2"/>
                <a:sym typeface="Bobby Jones 2"/>
                <a:rtl val="true"/>
              </a:rPr>
              <a:t>הפרעת קשב</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6819B"/>
        </a:solidFill>
      </p:bgPr>
    </p:bg>
    <p:spTree>
      <p:nvGrpSpPr>
        <p:cNvPr id="1" name=""/>
        <p:cNvGrpSpPr/>
        <p:nvPr/>
      </p:nvGrpSpPr>
      <p:grpSpPr>
        <a:xfrm>
          <a:off x="0" y="0"/>
          <a:ext cx="0" cy="0"/>
          <a:chOff x="0" y="0"/>
          <a:chExt cx="0" cy="0"/>
        </a:xfrm>
      </p:grpSpPr>
      <p:grpSp>
        <p:nvGrpSpPr>
          <p:cNvPr name="Group 2" id="2"/>
          <p:cNvGrpSpPr/>
          <p:nvPr/>
        </p:nvGrpSpPr>
        <p:grpSpPr>
          <a:xfrm rot="0">
            <a:off x="750764" y="-357353"/>
            <a:ext cx="9348677" cy="11142568"/>
            <a:chOff x="0" y="0"/>
            <a:chExt cx="12464902" cy="14856757"/>
          </a:xfrm>
        </p:grpSpPr>
        <p:pic>
          <p:nvPicPr>
            <p:cNvPr name="Picture 3" id="3"/>
            <p:cNvPicPr>
              <a:picLocks noChangeAspect="true"/>
            </p:cNvPicPr>
            <p:nvPr/>
          </p:nvPicPr>
          <p:blipFill>
            <a:blip r:embed="rId2"/>
            <a:srcRect l="22050" t="0" r="22050" b="0"/>
            <a:stretch>
              <a:fillRect/>
            </a:stretch>
          </p:blipFill>
          <p:spPr>
            <a:xfrm flipH="false" flipV="false">
              <a:off x="0" y="0"/>
              <a:ext cx="12464902" cy="14856757"/>
            </a:xfrm>
            <a:prstGeom prst="rect">
              <a:avLst/>
            </a:prstGeom>
          </p:spPr>
        </p:pic>
      </p:grpSp>
      <p:sp>
        <p:nvSpPr>
          <p:cNvPr name="Freeform 4" id="4"/>
          <p:cNvSpPr/>
          <p:nvPr/>
        </p:nvSpPr>
        <p:spPr>
          <a:xfrm flipH="false" flipV="false" rot="0">
            <a:off x="16039883" y="220740"/>
            <a:ext cx="1921554" cy="1949734"/>
          </a:xfrm>
          <a:custGeom>
            <a:avLst/>
            <a:gdLst/>
            <a:ahLst/>
            <a:cxnLst/>
            <a:rect r="r" b="b" t="t" l="l"/>
            <a:pathLst>
              <a:path h="1949734" w="1921554">
                <a:moveTo>
                  <a:pt x="0" y="0"/>
                </a:moveTo>
                <a:lnTo>
                  <a:pt x="1921553" y="0"/>
                </a:lnTo>
                <a:lnTo>
                  <a:pt x="1921553" y="1949734"/>
                </a:lnTo>
                <a:lnTo>
                  <a:pt x="0" y="19497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327829" y="982617"/>
            <a:ext cx="6931471" cy="839169"/>
          </a:xfrm>
          <a:prstGeom prst="rect">
            <a:avLst/>
          </a:prstGeom>
        </p:spPr>
        <p:txBody>
          <a:bodyPr anchor="t" rtlCol="false" tIns="0" lIns="0" bIns="0" rIns="0">
            <a:spAutoFit/>
          </a:bodyPr>
          <a:lstStyle/>
          <a:p>
            <a:pPr algn="ctr" rtl="true">
              <a:lnSpc>
                <a:spcPts val="6725"/>
              </a:lnSpc>
            </a:pPr>
            <a:r>
              <a:rPr lang="he-IL" sz="5173">
                <a:solidFill>
                  <a:srgbClr val="FFFFFF"/>
                </a:solidFill>
                <a:latin typeface="Livvic Bold"/>
                <a:ea typeface="Livvic Bold"/>
                <a:cs typeface="Livvic Bold"/>
                <a:sym typeface="Livvic Bold"/>
                <a:rtl val="true"/>
              </a:rPr>
              <a:t>ראייה</a:t>
            </a:r>
          </a:p>
        </p:txBody>
      </p:sp>
      <p:sp>
        <p:nvSpPr>
          <p:cNvPr name="TextBox 6" id="6"/>
          <p:cNvSpPr txBox="true"/>
          <p:nvPr/>
        </p:nvSpPr>
        <p:spPr>
          <a:xfrm rot="0">
            <a:off x="10795844" y="2371725"/>
            <a:ext cx="6931471" cy="7915275"/>
          </a:xfrm>
          <a:prstGeom prst="rect">
            <a:avLst/>
          </a:prstGeom>
        </p:spPr>
        <p:txBody>
          <a:bodyPr anchor="t" rtlCol="false" tIns="0" lIns="0" bIns="0" rIns="0">
            <a:spAutoFit/>
          </a:bodyPr>
          <a:lstStyle/>
          <a:p>
            <a:pPr algn="ctr" rtl="true">
              <a:lnSpc>
                <a:spcPts val="3900"/>
              </a:lnSpc>
            </a:pPr>
            <a:r>
              <a:rPr lang="he-IL" sz="3000">
                <a:solidFill>
                  <a:srgbClr val="FFFFFF"/>
                </a:solidFill>
                <a:latin typeface="Livvic"/>
                <a:ea typeface="Livvic"/>
                <a:cs typeface="Livvic"/>
                <a:sym typeface="Livvic"/>
                <a:rtl val="true"/>
              </a:rPr>
              <a:t>ישיבה של שעות מול המסך גורמת להתעייפות העיניים ולפגיעה בחוש הראייה. התבוננות ארוכת שעות במסך משפיעה בטווח הארוך על חדות הראייה, על המיקוד, על יכולת הריכוז.</a:t>
            </a:r>
          </a:p>
          <a:p>
            <a:pPr algn="ctr" rtl="true">
              <a:lnSpc>
                <a:spcPts val="3900"/>
              </a:lnSpc>
            </a:pPr>
          </a:p>
          <a:p>
            <a:pPr algn="ctr">
              <a:lnSpc>
                <a:spcPts val="3900"/>
              </a:lnSpc>
            </a:pPr>
          </a:p>
          <a:p>
            <a:pPr algn="ctr">
              <a:lnSpc>
                <a:spcPts val="3900"/>
              </a:lnSpc>
            </a:pPr>
          </a:p>
          <a:p>
            <a:pPr algn="ctr" rtl="true">
              <a:lnSpc>
                <a:spcPts val="3900"/>
              </a:lnSpc>
            </a:pPr>
            <a:r>
              <a:rPr lang="he-IL" sz="3000">
                <a:solidFill>
                  <a:srgbClr val="FFFFFF"/>
                </a:solidFill>
                <a:latin typeface="Livvic"/>
                <a:ea typeface="Livvic"/>
                <a:cs typeface="Livvic"/>
                <a:sym typeface="Livvic"/>
                <a:rtl val="true"/>
              </a:rPr>
              <a:t>השימוש בשעות הלילה במכשירים בעלי מסכי </a:t>
            </a:r>
            <a:r>
              <a:rPr lang="en-US" sz="3000">
                <a:solidFill>
                  <a:srgbClr val="FFFFFF"/>
                </a:solidFill>
                <a:latin typeface="Livvic"/>
                <a:ea typeface="Livvic"/>
                <a:cs typeface="Livvic"/>
                <a:sym typeface="Livvic"/>
              </a:rPr>
              <a:t>LED</a:t>
            </a:r>
            <a:r>
              <a:rPr lang="he-IL" sz="3000">
                <a:solidFill>
                  <a:srgbClr val="FFFFFF"/>
                </a:solidFill>
                <a:latin typeface="Livvic"/>
                <a:ea typeface="Livvic"/>
                <a:cs typeface="Livvic"/>
                <a:sym typeface="Livvic"/>
                <a:rtl val="true"/>
              </a:rPr>
              <a:t> יוצר חשיפה לאור כחול, ומעלה את הסיכון למוות של תאים בעין. בנוסף, מראים מחקרים כי האור הכחול מעכב את הפרשת ההורמון מלטונין, הקשור במחזור השינה והערות של הגוף, והוא נוגד חמצון ונחשב כמעכב התפתחות סרטן.</a:t>
            </a:r>
          </a:p>
          <a:p>
            <a:pPr algn="ctr">
              <a:lnSpc>
                <a:spcPts val="3900"/>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6819B"/>
        </a:solidFill>
      </p:bgPr>
    </p:bg>
    <p:spTree>
      <p:nvGrpSpPr>
        <p:cNvPr id="1" name=""/>
        <p:cNvGrpSpPr/>
        <p:nvPr/>
      </p:nvGrpSpPr>
      <p:grpSpPr>
        <a:xfrm>
          <a:off x="0" y="0"/>
          <a:ext cx="0" cy="0"/>
          <a:chOff x="0" y="0"/>
          <a:chExt cx="0" cy="0"/>
        </a:xfrm>
      </p:grpSpPr>
      <p:grpSp>
        <p:nvGrpSpPr>
          <p:cNvPr name="Group 2" id="2"/>
          <p:cNvGrpSpPr/>
          <p:nvPr/>
        </p:nvGrpSpPr>
        <p:grpSpPr>
          <a:xfrm rot="0">
            <a:off x="782794" y="-427784"/>
            <a:ext cx="9348677" cy="11142568"/>
            <a:chOff x="0" y="0"/>
            <a:chExt cx="12464902" cy="14856757"/>
          </a:xfrm>
        </p:grpSpPr>
        <p:pic>
          <p:nvPicPr>
            <p:cNvPr name="Picture 3" id="3"/>
            <p:cNvPicPr>
              <a:picLocks noChangeAspect="true"/>
            </p:cNvPicPr>
            <p:nvPr/>
          </p:nvPicPr>
          <p:blipFill>
            <a:blip r:embed="rId2"/>
            <a:srcRect l="27870" t="0" r="27870" b="0"/>
            <a:stretch>
              <a:fillRect/>
            </a:stretch>
          </p:blipFill>
          <p:spPr>
            <a:xfrm flipH="false" flipV="false">
              <a:off x="0" y="0"/>
              <a:ext cx="12464902" cy="14856757"/>
            </a:xfrm>
            <a:prstGeom prst="rect">
              <a:avLst/>
            </a:prstGeom>
          </p:spPr>
        </p:pic>
      </p:grpSp>
      <p:sp>
        <p:nvSpPr>
          <p:cNvPr name="Freeform 4" id="4"/>
          <p:cNvSpPr/>
          <p:nvPr/>
        </p:nvSpPr>
        <p:spPr>
          <a:xfrm flipH="false" flipV="false" rot="0">
            <a:off x="12571916" y="1369975"/>
            <a:ext cx="3269752" cy="1675748"/>
          </a:xfrm>
          <a:custGeom>
            <a:avLst/>
            <a:gdLst/>
            <a:ahLst/>
            <a:cxnLst/>
            <a:rect r="r" b="b" t="t" l="l"/>
            <a:pathLst>
              <a:path h="1675748" w="3269752">
                <a:moveTo>
                  <a:pt x="0" y="0"/>
                </a:moveTo>
                <a:lnTo>
                  <a:pt x="3269751" y="0"/>
                </a:lnTo>
                <a:lnTo>
                  <a:pt x="3269751" y="1675748"/>
                </a:lnTo>
                <a:lnTo>
                  <a:pt x="0" y="16757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741056" y="242871"/>
            <a:ext cx="6931471" cy="785829"/>
          </a:xfrm>
          <a:prstGeom prst="rect">
            <a:avLst/>
          </a:prstGeom>
        </p:spPr>
        <p:txBody>
          <a:bodyPr anchor="t" rtlCol="false" tIns="0" lIns="0" bIns="0" rIns="0">
            <a:spAutoFit/>
          </a:bodyPr>
          <a:lstStyle/>
          <a:p>
            <a:pPr algn="ctr" rtl="true">
              <a:lnSpc>
                <a:spcPts val="6335"/>
              </a:lnSpc>
            </a:pPr>
            <a:r>
              <a:rPr lang="he-IL" sz="4873">
                <a:solidFill>
                  <a:srgbClr val="FFFFFF"/>
                </a:solidFill>
                <a:latin typeface="Livvic Bold"/>
                <a:ea typeface="Livvic Bold"/>
                <a:cs typeface="Livvic Bold"/>
                <a:sym typeface="Livvic Bold"/>
                <a:rtl val="true"/>
              </a:rPr>
              <a:t>בעיות אורטופדיות</a:t>
            </a:r>
          </a:p>
        </p:txBody>
      </p:sp>
      <p:sp>
        <p:nvSpPr>
          <p:cNvPr name="TextBox 6" id="6"/>
          <p:cNvSpPr txBox="true"/>
          <p:nvPr/>
        </p:nvSpPr>
        <p:spPr>
          <a:xfrm rot="0">
            <a:off x="10415280" y="3065753"/>
            <a:ext cx="7257248" cy="6728574"/>
          </a:xfrm>
          <a:prstGeom prst="rect">
            <a:avLst/>
          </a:prstGeom>
        </p:spPr>
        <p:txBody>
          <a:bodyPr anchor="t" rtlCol="false" tIns="0" lIns="0" bIns="0" rIns="0">
            <a:spAutoFit/>
          </a:bodyPr>
          <a:lstStyle/>
          <a:p>
            <a:pPr algn="ctr" rtl="true">
              <a:lnSpc>
                <a:spcPts val="4473"/>
              </a:lnSpc>
            </a:pPr>
            <a:r>
              <a:rPr lang="he-IL" sz="3440">
                <a:solidFill>
                  <a:srgbClr val="FFFFFF"/>
                </a:solidFill>
                <a:latin typeface="Livvic"/>
                <a:ea typeface="Livvic"/>
                <a:cs typeface="Livvic"/>
                <a:sym typeface="Livvic"/>
                <a:rtl val="true"/>
              </a:rPr>
              <a:t>ישיבה ארוכת שעות, במיוחד מול מכשירי ה- </a:t>
            </a:r>
            <a:r>
              <a:rPr lang="en-US" sz="3440">
                <a:solidFill>
                  <a:srgbClr val="FFFFFF"/>
                </a:solidFill>
                <a:latin typeface="Livvic"/>
                <a:ea typeface="Livvic"/>
                <a:cs typeface="Livvic"/>
                <a:sym typeface="Livvic"/>
              </a:rPr>
              <a:t>Touch</a:t>
            </a:r>
            <a:r>
              <a:rPr lang="he-IL" sz="3440">
                <a:solidFill>
                  <a:srgbClr val="FFFFFF"/>
                </a:solidFill>
                <a:latin typeface="Livvic"/>
                <a:ea typeface="Livvic"/>
                <a:cs typeface="Livvic"/>
                <a:sym typeface="Livvic"/>
                <a:rtl val="true"/>
              </a:rPr>
              <a:t>, עשויה להשפיע לרעה על היציבה. ראש רכון קדימה למשך זמן רב, גורם לעומס על שרירי הצוואר, התארכות שרירי הצוואר האחוריים והתקצרות שרירי הצוואר הקדמיים. מצב זה עלול לגרום לכאבים בצוואר ובחגורת הכתפיים ולהקרנות כאב לידיים.</a:t>
            </a:r>
          </a:p>
          <a:p>
            <a:pPr algn="ctr" rtl="true">
              <a:lnSpc>
                <a:spcPts val="4473"/>
              </a:lnSpc>
            </a:pPr>
            <a:r>
              <a:rPr lang="he-IL" sz="3440">
                <a:solidFill>
                  <a:srgbClr val="FFFFFF"/>
                </a:solidFill>
                <a:latin typeface="Livvic"/>
                <a:ea typeface="Livvic"/>
                <a:cs typeface="Livvic"/>
                <a:sym typeface="Livvic"/>
                <a:rtl val="true"/>
              </a:rPr>
              <a:t> שימוש רב במכשירי ה- </a:t>
            </a:r>
            <a:r>
              <a:rPr lang="en-US" sz="3440">
                <a:solidFill>
                  <a:srgbClr val="FFFFFF"/>
                </a:solidFill>
                <a:latin typeface="Livvic"/>
                <a:ea typeface="Livvic"/>
                <a:cs typeface="Livvic"/>
                <a:sym typeface="Livvic"/>
              </a:rPr>
              <a:t>Touch</a:t>
            </a:r>
            <a:r>
              <a:rPr lang="he-IL" sz="3440">
                <a:solidFill>
                  <a:srgbClr val="FFFFFF"/>
                </a:solidFill>
                <a:latin typeface="Livvic"/>
                <a:ea typeface="Livvic"/>
                <a:cs typeface="Livvic"/>
                <a:sym typeface="Livvic"/>
                <a:rtl val="true"/>
              </a:rPr>
              <a:t>,  יכול לגרום לעומס ולהוביל לדלקות ולכאבים לאורך הזרועות והידיים, כמו גם בשורש כפות הידיים</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111" r="0" b="-13111"/>
            </a:stretch>
          </a:blipFill>
        </p:spPr>
      </p:sp>
      <p:grpSp>
        <p:nvGrpSpPr>
          <p:cNvPr name="Group 3" id="3"/>
          <p:cNvGrpSpPr/>
          <p:nvPr/>
        </p:nvGrpSpPr>
        <p:grpSpPr>
          <a:xfrm rot="0">
            <a:off x="-247559" y="-262328"/>
            <a:ext cx="18742134" cy="10811656"/>
            <a:chOff x="0" y="0"/>
            <a:chExt cx="4936200" cy="2847514"/>
          </a:xfrm>
        </p:grpSpPr>
        <p:sp>
          <p:nvSpPr>
            <p:cNvPr name="Freeform 4" id="4"/>
            <p:cNvSpPr/>
            <p:nvPr/>
          </p:nvSpPr>
          <p:spPr>
            <a:xfrm flipH="false" flipV="false" rot="0">
              <a:off x="0" y="0"/>
              <a:ext cx="4936200" cy="2847514"/>
            </a:xfrm>
            <a:custGeom>
              <a:avLst/>
              <a:gdLst/>
              <a:ahLst/>
              <a:cxnLst/>
              <a:rect r="r" b="b" t="t" l="l"/>
              <a:pathLst>
                <a:path h="2847514" w="4936200">
                  <a:moveTo>
                    <a:pt x="0" y="0"/>
                  </a:moveTo>
                  <a:lnTo>
                    <a:pt x="4936200" y="0"/>
                  </a:lnTo>
                  <a:lnTo>
                    <a:pt x="4936200" y="2847514"/>
                  </a:lnTo>
                  <a:lnTo>
                    <a:pt x="0" y="2847514"/>
                  </a:lnTo>
                  <a:close/>
                </a:path>
              </a:pathLst>
            </a:custGeom>
            <a:solidFill>
              <a:srgbClr val="16819B">
                <a:alpha val="84706"/>
              </a:srgbClr>
            </a:solidFill>
          </p:spPr>
        </p:sp>
        <p:sp>
          <p:nvSpPr>
            <p:cNvPr name="TextBox 5" id="5"/>
            <p:cNvSpPr txBox="true"/>
            <p:nvPr/>
          </p:nvSpPr>
          <p:spPr>
            <a:xfrm>
              <a:off x="0" y="-38100"/>
              <a:ext cx="4936200" cy="288561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0" y="3512306"/>
            <a:ext cx="9684586" cy="6774694"/>
            <a:chOff x="0" y="0"/>
            <a:chExt cx="2550673" cy="1784282"/>
          </a:xfrm>
        </p:grpSpPr>
        <p:sp>
          <p:nvSpPr>
            <p:cNvPr name="Freeform 7" id="7"/>
            <p:cNvSpPr/>
            <p:nvPr/>
          </p:nvSpPr>
          <p:spPr>
            <a:xfrm flipH="false" flipV="false" rot="0">
              <a:off x="0" y="0"/>
              <a:ext cx="2550673" cy="1784282"/>
            </a:xfrm>
            <a:custGeom>
              <a:avLst/>
              <a:gdLst/>
              <a:ahLst/>
              <a:cxnLst/>
              <a:rect r="r" b="b" t="t" l="l"/>
              <a:pathLst>
                <a:path h="1784282" w="2550673">
                  <a:moveTo>
                    <a:pt x="0" y="0"/>
                  </a:moveTo>
                  <a:lnTo>
                    <a:pt x="2550673" y="0"/>
                  </a:lnTo>
                  <a:lnTo>
                    <a:pt x="2550673" y="1784282"/>
                  </a:lnTo>
                  <a:lnTo>
                    <a:pt x="0" y="1784282"/>
                  </a:lnTo>
                  <a:close/>
                </a:path>
              </a:pathLst>
            </a:custGeom>
            <a:solidFill>
              <a:srgbClr val="16819B"/>
            </a:solidFill>
          </p:spPr>
        </p:sp>
        <p:sp>
          <p:nvSpPr>
            <p:cNvPr name="TextBox 8" id="8"/>
            <p:cNvSpPr txBox="true"/>
            <p:nvPr/>
          </p:nvSpPr>
          <p:spPr>
            <a:xfrm>
              <a:off x="0" y="-38100"/>
              <a:ext cx="2550673" cy="1822382"/>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479664" y="3512306"/>
            <a:ext cx="8808336" cy="6774694"/>
            <a:chOff x="0" y="0"/>
            <a:chExt cx="11744448" cy="9032926"/>
          </a:xfrm>
        </p:grpSpPr>
        <p:pic>
          <p:nvPicPr>
            <p:cNvPr name="Picture 10" id="10"/>
            <p:cNvPicPr>
              <a:picLocks noChangeAspect="true"/>
            </p:cNvPicPr>
            <p:nvPr/>
          </p:nvPicPr>
          <p:blipFill>
            <a:blip r:embed="rId3"/>
            <a:srcRect l="6739" t="0" r="6739" b="0"/>
            <a:stretch>
              <a:fillRect/>
            </a:stretch>
          </p:blipFill>
          <p:spPr>
            <a:xfrm flipH="false" flipV="false">
              <a:off x="0" y="0"/>
              <a:ext cx="11744448" cy="9032926"/>
            </a:xfrm>
            <a:prstGeom prst="rect">
              <a:avLst/>
            </a:prstGeom>
          </p:spPr>
        </p:pic>
      </p:grpSp>
      <p:grpSp>
        <p:nvGrpSpPr>
          <p:cNvPr name="Group 11" id="11"/>
          <p:cNvGrpSpPr/>
          <p:nvPr/>
        </p:nvGrpSpPr>
        <p:grpSpPr>
          <a:xfrm rot="-5400000">
            <a:off x="9008469" y="-5580284"/>
            <a:ext cx="271061" cy="18288000"/>
            <a:chOff x="0" y="0"/>
            <a:chExt cx="361415" cy="24384000"/>
          </a:xfrm>
        </p:grpSpPr>
        <p:sp>
          <p:nvSpPr>
            <p:cNvPr name="AutoShape 12" id="12"/>
            <p:cNvSpPr/>
            <p:nvPr/>
          </p:nvSpPr>
          <p:spPr>
            <a:xfrm>
              <a:off x="0" y="0"/>
              <a:ext cx="361415" cy="24384000"/>
            </a:xfrm>
            <a:prstGeom prst="rect">
              <a:avLst/>
            </a:prstGeom>
            <a:solidFill>
              <a:srgbClr val="78BECF"/>
            </a:solidFill>
          </p:spPr>
        </p:sp>
      </p:grpSp>
      <p:sp>
        <p:nvSpPr>
          <p:cNvPr name="TextBox 13" id="13"/>
          <p:cNvSpPr txBox="true"/>
          <p:nvPr/>
        </p:nvSpPr>
        <p:spPr>
          <a:xfrm rot="0">
            <a:off x="562238" y="3917005"/>
            <a:ext cx="8560110" cy="5936720"/>
          </a:xfrm>
          <a:prstGeom prst="rect">
            <a:avLst/>
          </a:prstGeom>
        </p:spPr>
        <p:txBody>
          <a:bodyPr anchor="t" rtlCol="false" tIns="0" lIns="0" bIns="0" rIns="0">
            <a:spAutoFit/>
          </a:bodyPr>
          <a:lstStyle/>
          <a:p>
            <a:pPr algn="ctr" rtl="true">
              <a:lnSpc>
                <a:spcPts val="3629"/>
              </a:lnSpc>
            </a:pPr>
            <a:r>
              <a:rPr lang="he-IL" sz="2791">
                <a:solidFill>
                  <a:srgbClr val="FFFFFF"/>
                </a:solidFill>
                <a:latin typeface="Livvic"/>
                <a:ea typeface="Livvic"/>
                <a:cs typeface="Livvic"/>
                <a:sym typeface="Livvic"/>
                <a:rtl val="true"/>
              </a:rPr>
              <a:t>הנזק הנגרם לדנ"א מקרינה של טלפון נייד (השווה לקרינה של טאבלט) במשך </a:t>
            </a:r>
            <a:r>
              <a:rPr lang="en-US" sz="2791">
                <a:solidFill>
                  <a:srgbClr val="FFFFFF"/>
                </a:solidFill>
                <a:latin typeface="Livvic"/>
                <a:ea typeface="Livvic"/>
                <a:cs typeface="Livvic"/>
                <a:sym typeface="Livvic"/>
              </a:rPr>
              <a:t>24</a:t>
            </a:r>
            <a:r>
              <a:rPr lang="he-IL" sz="2791">
                <a:solidFill>
                  <a:srgbClr val="FFFFFF"/>
                </a:solidFill>
                <a:latin typeface="Livvic"/>
                <a:ea typeface="Livvic"/>
                <a:cs typeface="Livvic"/>
                <a:sym typeface="Livvic"/>
                <a:rtl val="true"/>
              </a:rPr>
              <a:t> שעות שווה לנזק הנגרם מקרינה של </a:t>
            </a:r>
            <a:r>
              <a:rPr lang="en-US" sz="2791">
                <a:solidFill>
                  <a:srgbClr val="FFFFFF"/>
                </a:solidFill>
                <a:latin typeface="Livvic"/>
                <a:ea typeface="Livvic"/>
                <a:cs typeface="Livvic"/>
                <a:sym typeface="Livvic"/>
              </a:rPr>
              <a:t>1600</a:t>
            </a:r>
            <a:r>
              <a:rPr lang="he-IL" sz="2791">
                <a:solidFill>
                  <a:srgbClr val="FFFFFF"/>
                </a:solidFill>
                <a:latin typeface="Livvic"/>
                <a:ea typeface="Livvic"/>
                <a:cs typeface="Livvic"/>
                <a:sym typeface="Livvic"/>
                <a:rtl val="true"/>
              </a:rPr>
              <a:t> צילומי חזה. הקרינה ממחשב נייד הנמצא במרחק חצי מטר מהגוף גדולה מהקרינה המגיעה מאנטנה סלולרית שבמרחק </a:t>
            </a:r>
            <a:r>
              <a:rPr lang="en-US" sz="2791">
                <a:solidFill>
                  <a:srgbClr val="FFFFFF"/>
                </a:solidFill>
                <a:latin typeface="Livvic"/>
                <a:ea typeface="Livvic"/>
                <a:cs typeface="Livvic"/>
                <a:sym typeface="Livvic"/>
              </a:rPr>
              <a:t>100</a:t>
            </a:r>
            <a:r>
              <a:rPr lang="he-IL" sz="2791">
                <a:solidFill>
                  <a:srgbClr val="FFFFFF"/>
                </a:solidFill>
                <a:latin typeface="Livvic"/>
                <a:ea typeface="Livvic"/>
                <a:cs typeface="Livvic"/>
                <a:sym typeface="Livvic"/>
                <a:rtl val="true"/>
              </a:rPr>
              <a:t> מ' . ארגון הבריאות העולמי מקטלג קרינה מרשתות אלחוטיות מטלפונים סלולאריים וממכשירים המתחברים לרשת אלחוטית (מחשבים ניידים וטאבלטים) כשייכת לקבוצת </a:t>
            </a:r>
            <a:r>
              <a:rPr lang="en-US" sz="2791">
                <a:solidFill>
                  <a:srgbClr val="FFFFFF"/>
                </a:solidFill>
                <a:latin typeface="Livvic"/>
                <a:ea typeface="Livvic"/>
                <a:cs typeface="Livvic"/>
                <a:sym typeface="Livvic"/>
              </a:rPr>
              <a:t>B2</a:t>
            </a:r>
            <a:r>
              <a:rPr lang="he-IL" sz="2791">
                <a:solidFill>
                  <a:srgbClr val="FFFFFF"/>
                </a:solidFill>
                <a:latin typeface="Livvic"/>
                <a:ea typeface="Livvic"/>
                <a:cs typeface="Livvic"/>
                <a:sym typeface="Livvic"/>
                <a:rtl val="true"/>
              </a:rPr>
              <a:t>, היינו מסרטן אפשרי. לקבוצה </a:t>
            </a:r>
            <a:r>
              <a:rPr lang="en-US" sz="2791">
                <a:solidFill>
                  <a:srgbClr val="FFFFFF"/>
                </a:solidFill>
                <a:latin typeface="Livvic"/>
                <a:ea typeface="Livvic"/>
                <a:cs typeface="Livvic"/>
                <a:sym typeface="Livvic"/>
              </a:rPr>
              <a:t>B2</a:t>
            </a:r>
            <a:r>
              <a:rPr lang="he-IL" sz="2791">
                <a:solidFill>
                  <a:srgbClr val="FFFFFF"/>
                </a:solidFill>
                <a:latin typeface="Livvic"/>
                <a:ea typeface="Livvic"/>
                <a:cs typeface="Livvic"/>
                <a:sym typeface="Livvic"/>
                <a:rtl val="true"/>
              </a:rPr>
              <a:t> שייכים גם חומרים כמו כספית עופרת, כלורופורם, די.די.טי., אדי מנוע דיזל ועוד.</a:t>
            </a:r>
          </a:p>
          <a:p>
            <a:pPr algn="ctr" rtl="true">
              <a:lnSpc>
                <a:spcPts val="3629"/>
              </a:lnSpc>
            </a:pPr>
            <a:r>
              <a:rPr lang="he-IL" sz="2791">
                <a:solidFill>
                  <a:srgbClr val="FFFFFF"/>
                </a:solidFill>
                <a:latin typeface="Livvic Bold"/>
                <a:ea typeface="Livvic Bold"/>
                <a:cs typeface="Livvic Bold"/>
                <a:sym typeface="Livvic Bold"/>
                <a:rtl val="true"/>
              </a:rPr>
              <a:t>ארגון הבריאות העולמי קבע כי שימוש בטלפונים </a:t>
            </a:r>
            <a:r>
              <a:rPr lang="he-IL" sz="2791">
                <a:solidFill>
                  <a:srgbClr val="FFFFFF"/>
                </a:solidFill>
                <a:latin typeface="Livvic Bold"/>
                <a:ea typeface="Livvic Bold"/>
                <a:cs typeface="Livvic Bold"/>
                <a:sym typeface="Livvic Bold"/>
                <a:rtl val="true"/>
              </a:rPr>
              <a:t> סלולאריים וטלפונים אלחוטיים ביתיים יוצר סיכון מוגבר לסרטן מוח.</a:t>
            </a:r>
          </a:p>
        </p:txBody>
      </p:sp>
      <p:sp>
        <p:nvSpPr>
          <p:cNvPr name="TextBox 14" id="14"/>
          <p:cNvSpPr txBox="true"/>
          <p:nvPr/>
        </p:nvSpPr>
        <p:spPr>
          <a:xfrm rot="0">
            <a:off x="540453" y="181289"/>
            <a:ext cx="17207093" cy="2999247"/>
          </a:xfrm>
          <a:prstGeom prst="rect">
            <a:avLst/>
          </a:prstGeom>
        </p:spPr>
        <p:txBody>
          <a:bodyPr anchor="t" rtlCol="false" tIns="0" lIns="0" bIns="0" rIns="0">
            <a:spAutoFit/>
          </a:bodyPr>
          <a:lstStyle/>
          <a:p>
            <a:pPr algn="ctr" rtl="true" marL="0" indent="0" lvl="0">
              <a:lnSpc>
                <a:spcPts val="11567"/>
              </a:lnSpc>
            </a:pPr>
            <a:r>
              <a:rPr lang="he-IL" sz="11230" spc="482">
                <a:solidFill>
                  <a:srgbClr val="FFFFFF"/>
                </a:solidFill>
                <a:latin typeface="Bobby Jones 2"/>
                <a:ea typeface="Bobby Jones 2"/>
                <a:cs typeface="Bobby Jones 2"/>
                <a:sym typeface="Bobby Jones 2"/>
                <a:rtl val="true"/>
              </a:rPr>
              <a:t>השפעות הקרינה האלקרטומגנטית</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6819B"/>
        </a:solidFill>
      </p:bgPr>
    </p:bg>
    <p:spTree>
      <p:nvGrpSpPr>
        <p:cNvPr id="1" name=""/>
        <p:cNvGrpSpPr/>
        <p:nvPr/>
      </p:nvGrpSpPr>
      <p:grpSpPr>
        <a:xfrm>
          <a:off x="0" y="0"/>
          <a:ext cx="0" cy="0"/>
          <a:chOff x="0" y="0"/>
          <a:chExt cx="0" cy="0"/>
        </a:xfrm>
      </p:grpSpPr>
      <p:grpSp>
        <p:nvGrpSpPr>
          <p:cNvPr name="Group 2" id="2"/>
          <p:cNvGrpSpPr/>
          <p:nvPr/>
        </p:nvGrpSpPr>
        <p:grpSpPr>
          <a:xfrm rot="0">
            <a:off x="1904131" y="-2096369"/>
            <a:ext cx="14479738" cy="1447973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A80">
                <a:alpha val="89804"/>
              </a:srgbClr>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691749" y="-1308751"/>
            <a:ext cx="12904502" cy="1290450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136" t="0" r="-25136" b="0"/>
              </a:stretch>
            </a:blipFill>
          </p:spPr>
        </p:sp>
      </p:grpSp>
      <p:grpSp>
        <p:nvGrpSpPr>
          <p:cNvPr name="Group 7" id="7"/>
          <p:cNvGrpSpPr/>
          <p:nvPr/>
        </p:nvGrpSpPr>
        <p:grpSpPr>
          <a:xfrm rot="0">
            <a:off x="4199256" y="198756"/>
            <a:ext cx="9889488" cy="98894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89804"/>
              </a:srgbClr>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5145467" y="5332206"/>
            <a:ext cx="7997065" cy="1288116"/>
          </a:xfrm>
          <a:prstGeom prst="rect">
            <a:avLst/>
          </a:prstGeom>
        </p:spPr>
        <p:txBody>
          <a:bodyPr anchor="t" rtlCol="false" tIns="0" lIns="0" bIns="0" rIns="0">
            <a:spAutoFit/>
          </a:bodyPr>
          <a:lstStyle/>
          <a:p>
            <a:pPr algn="ctr" rtl="true">
              <a:lnSpc>
                <a:spcPts val="10495"/>
              </a:lnSpc>
            </a:pPr>
            <a:r>
              <a:rPr lang="he-IL" sz="8073">
                <a:solidFill>
                  <a:srgbClr val="106A80"/>
                </a:solidFill>
                <a:latin typeface="Livvic Bold"/>
                <a:ea typeface="Livvic Bold"/>
                <a:cs typeface="Livvic Bold"/>
                <a:sym typeface="Livvic Bold"/>
                <a:rtl val="true"/>
              </a:rPr>
              <a:t>מסקנות והמלצות</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111" r="0" b="-13111"/>
            </a:stretch>
          </a:blipFill>
        </p:spPr>
      </p:sp>
      <p:grpSp>
        <p:nvGrpSpPr>
          <p:cNvPr name="Group 3" id="3"/>
          <p:cNvGrpSpPr/>
          <p:nvPr/>
        </p:nvGrpSpPr>
        <p:grpSpPr>
          <a:xfrm rot="0">
            <a:off x="-247559" y="-262328"/>
            <a:ext cx="18742134" cy="10811656"/>
            <a:chOff x="0" y="0"/>
            <a:chExt cx="4936200" cy="2847514"/>
          </a:xfrm>
        </p:grpSpPr>
        <p:sp>
          <p:nvSpPr>
            <p:cNvPr name="Freeform 4" id="4"/>
            <p:cNvSpPr/>
            <p:nvPr/>
          </p:nvSpPr>
          <p:spPr>
            <a:xfrm flipH="false" flipV="false" rot="0">
              <a:off x="0" y="0"/>
              <a:ext cx="4936200" cy="2847514"/>
            </a:xfrm>
            <a:custGeom>
              <a:avLst/>
              <a:gdLst/>
              <a:ahLst/>
              <a:cxnLst/>
              <a:rect r="r" b="b" t="t" l="l"/>
              <a:pathLst>
                <a:path h="2847514" w="4936200">
                  <a:moveTo>
                    <a:pt x="0" y="0"/>
                  </a:moveTo>
                  <a:lnTo>
                    <a:pt x="4936200" y="0"/>
                  </a:lnTo>
                  <a:lnTo>
                    <a:pt x="4936200" y="2847514"/>
                  </a:lnTo>
                  <a:lnTo>
                    <a:pt x="0" y="2847514"/>
                  </a:lnTo>
                  <a:close/>
                </a:path>
              </a:pathLst>
            </a:custGeom>
            <a:solidFill>
              <a:srgbClr val="16819B">
                <a:alpha val="84706"/>
              </a:srgbClr>
            </a:solidFill>
          </p:spPr>
        </p:sp>
        <p:sp>
          <p:nvSpPr>
            <p:cNvPr name="TextBox 5" id="5"/>
            <p:cNvSpPr txBox="true"/>
            <p:nvPr/>
          </p:nvSpPr>
          <p:spPr>
            <a:xfrm>
              <a:off x="0" y="-38100"/>
              <a:ext cx="4936200" cy="288561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0" y="3512306"/>
            <a:ext cx="9684586" cy="6774694"/>
            <a:chOff x="0" y="0"/>
            <a:chExt cx="2550673" cy="1784282"/>
          </a:xfrm>
        </p:grpSpPr>
        <p:sp>
          <p:nvSpPr>
            <p:cNvPr name="Freeform 7" id="7"/>
            <p:cNvSpPr/>
            <p:nvPr/>
          </p:nvSpPr>
          <p:spPr>
            <a:xfrm flipH="false" flipV="false" rot="0">
              <a:off x="0" y="0"/>
              <a:ext cx="2550673" cy="1784282"/>
            </a:xfrm>
            <a:custGeom>
              <a:avLst/>
              <a:gdLst/>
              <a:ahLst/>
              <a:cxnLst/>
              <a:rect r="r" b="b" t="t" l="l"/>
              <a:pathLst>
                <a:path h="1784282" w="2550673">
                  <a:moveTo>
                    <a:pt x="0" y="0"/>
                  </a:moveTo>
                  <a:lnTo>
                    <a:pt x="2550673" y="0"/>
                  </a:lnTo>
                  <a:lnTo>
                    <a:pt x="2550673" y="1784282"/>
                  </a:lnTo>
                  <a:lnTo>
                    <a:pt x="0" y="1784282"/>
                  </a:lnTo>
                  <a:close/>
                </a:path>
              </a:pathLst>
            </a:custGeom>
            <a:solidFill>
              <a:srgbClr val="16819B"/>
            </a:solidFill>
          </p:spPr>
        </p:sp>
        <p:sp>
          <p:nvSpPr>
            <p:cNvPr name="TextBox 8" id="8"/>
            <p:cNvSpPr txBox="true"/>
            <p:nvPr/>
          </p:nvSpPr>
          <p:spPr>
            <a:xfrm>
              <a:off x="0" y="-38100"/>
              <a:ext cx="2550673" cy="1822382"/>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479664" y="3512306"/>
            <a:ext cx="8808336" cy="6774694"/>
            <a:chOff x="0" y="0"/>
            <a:chExt cx="11744448" cy="9032926"/>
          </a:xfrm>
        </p:grpSpPr>
        <p:pic>
          <p:nvPicPr>
            <p:cNvPr name="Picture 10" id="10"/>
            <p:cNvPicPr>
              <a:picLocks noChangeAspect="true"/>
            </p:cNvPicPr>
            <p:nvPr/>
          </p:nvPicPr>
          <p:blipFill>
            <a:blip r:embed="rId3"/>
            <a:srcRect l="6896" t="0" r="6896" b="0"/>
            <a:stretch>
              <a:fillRect/>
            </a:stretch>
          </p:blipFill>
          <p:spPr>
            <a:xfrm flipH="false" flipV="false">
              <a:off x="0" y="0"/>
              <a:ext cx="11744448" cy="9032926"/>
            </a:xfrm>
            <a:prstGeom prst="rect">
              <a:avLst/>
            </a:prstGeom>
          </p:spPr>
        </p:pic>
      </p:grpSp>
      <p:grpSp>
        <p:nvGrpSpPr>
          <p:cNvPr name="Group 11" id="11"/>
          <p:cNvGrpSpPr/>
          <p:nvPr/>
        </p:nvGrpSpPr>
        <p:grpSpPr>
          <a:xfrm rot="-5400000">
            <a:off x="9008469" y="-5580284"/>
            <a:ext cx="271061" cy="18288000"/>
            <a:chOff x="0" y="0"/>
            <a:chExt cx="361415" cy="24384000"/>
          </a:xfrm>
        </p:grpSpPr>
        <p:sp>
          <p:nvSpPr>
            <p:cNvPr name="AutoShape 12" id="12"/>
            <p:cNvSpPr/>
            <p:nvPr/>
          </p:nvSpPr>
          <p:spPr>
            <a:xfrm>
              <a:off x="0" y="0"/>
              <a:ext cx="361415" cy="24384000"/>
            </a:xfrm>
            <a:prstGeom prst="rect">
              <a:avLst/>
            </a:prstGeom>
            <a:solidFill>
              <a:srgbClr val="78BECF"/>
            </a:solidFill>
          </p:spPr>
        </p:sp>
      </p:grpSp>
      <p:sp>
        <p:nvSpPr>
          <p:cNvPr name="TextBox 13" id="13"/>
          <p:cNvSpPr txBox="true"/>
          <p:nvPr/>
        </p:nvSpPr>
        <p:spPr>
          <a:xfrm rot="0">
            <a:off x="563398" y="4000394"/>
            <a:ext cx="8462539" cy="5760418"/>
          </a:xfrm>
          <a:prstGeom prst="rect">
            <a:avLst/>
          </a:prstGeom>
        </p:spPr>
        <p:txBody>
          <a:bodyPr anchor="t" rtlCol="false" tIns="0" lIns="0" bIns="0" rIns="0">
            <a:spAutoFit/>
          </a:bodyPr>
          <a:lstStyle/>
          <a:p>
            <a:pPr algn="ctr" rtl="true">
              <a:lnSpc>
                <a:spcPts val="4125"/>
              </a:lnSpc>
            </a:pPr>
            <a:r>
              <a:rPr lang="he-IL" sz="3173">
                <a:solidFill>
                  <a:srgbClr val="FFFFFF"/>
                </a:solidFill>
                <a:latin typeface="Livvic"/>
                <a:ea typeface="Livvic"/>
                <a:cs typeface="Livvic"/>
                <a:sym typeface="Livvic"/>
                <a:rtl val="true"/>
              </a:rPr>
              <a:t>יש עדויות שהתערבויות פשוטות, שעיקרן העלאת מודעות ההורים, יכולות להפחית זמן מסך.</a:t>
            </a:r>
          </a:p>
          <a:p>
            <a:pPr algn="ctr" rtl="true">
              <a:lnSpc>
                <a:spcPts val="4125"/>
              </a:lnSpc>
            </a:pPr>
            <a:r>
              <a:rPr lang="he-IL" sz="3173">
                <a:solidFill>
                  <a:srgbClr val="FFFFFF"/>
                </a:solidFill>
                <a:latin typeface="Livvic"/>
                <a:ea typeface="Livvic"/>
                <a:cs typeface="Livvic"/>
                <a:sym typeface="Livvic"/>
                <a:rtl val="true"/>
              </a:rPr>
              <a:t>מחקרים מהשנים האחרונות מראים שחוקים ומגבלות מצד ההורים על זמן מסך, הוצאת מסכים מחדר השינה ופעילות גופנית שבועית מפחיתים בהצלחה את זמן הצפייה של ילדים במסכים. </a:t>
            </a:r>
          </a:p>
          <a:p>
            <a:pPr algn="ctr" rtl="true">
              <a:lnSpc>
                <a:spcPts val="4125"/>
              </a:lnSpc>
            </a:pPr>
            <a:r>
              <a:rPr lang="he-IL" sz="3173">
                <a:solidFill>
                  <a:srgbClr val="FFFFFF"/>
                </a:solidFill>
                <a:latin typeface="Livvic"/>
                <a:ea typeface="Livvic"/>
                <a:cs typeface="Livvic"/>
                <a:sym typeface="Livvic"/>
                <a:rtl val="true"/>
              </a:rPr>
              <a:t>דוגמה אישית הינה מרכיב חשוב נוסף. זמן הצפייה של הורים נמצא בהתאמה לזמן הצפייה של ילדים. </a:t>
            </a:r>
          </a:p>
          <a:p>
            <a:pPr algn="ctr" rtl="true">
              <a:lnSpc>
                <a:spcPts val="4125"/>
              </a:lnSpc>
            </a:pPr>
            <a:r>
              <a:rPr lang="he-IL" sz="3173">
                <a:solidFill>
                  <a:srgbClr val="FFFFFF"/>
                </a:solidFill>
                <a:latin typeface="Livvic"/>
                <a:ea typeface="Livvic"/>
                <a:cs typeface="Livvic"/>
                <a:sym typeface="Livvic"/>
                <a:rtl val="true"/>
              </a:rPr>
              <a:t>ממליצים לבתי הספר להכניס לתכנית הלימודים שיעורים על צריכת מדיה הכוללים מידע על ההמלצות שניתנו למערכת הרפואה הציבורית.</a:t>
            </a:r>
          </a:p>
        </p:txBody>
      </p:sp>
      <p:sp>
        <p:nvSpPr>
          <p:cNvPr name="TextBox 14" id="14"/>
          <p:cNvSpPr txBox="true"/>
          <p:nvPr/>
        </p:nvSpPr>
        <p:spPr>
          <a:xfrm rot="0">
            <a:off x="3198227" y="521751"/>
            <a:ext cx="12562873" cy="1128198"/>
          </a:xfrm>
          <a:prstGeom prst="rect">
            <a:avLst/>
          </a:prstGeom>
        </p:spPr>
        <p:txBody>
          <a:bodyPr anchor="t" rtlCol="false" tIns="0" lIns="0" bIns="0" rIns="0">
            <a:spAutoFit/>
          </a:bodyPr>
          <a:lstStyle/>
          <a:p>
            <a:pPr algn="ctr" rtl="true" marL="0" indent="0" lvl="0">
              <a:lnSpc>
                <a:spcPts val="8445"/>
              </a:lnSpc>
            </a:pPr>
            <a:r>
              <a:rPr lang="he-IL" sz="8199" spc="352">
                <a:solidFill>
                  <a:srgbClr val="FFFFFF"/>
                </a:solidFill>
                <a:latin typeface="Bobby Jones 2"/>
                <a:ea typeface="Bobby Jones 2"/>
                <a:cs typeface="Bobby Jones 2"/>
                <a:sym typeface="Bobby Jones 2"/>
                <a:rtl val="true"/>
              </a:rPr>
              <a:t>המלצות כמורים וכהורים</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111" r="0" b="-13111"/>
            </a:stretch>
          </a:blipFill>
        </p:spPr>
      </p:sp>
      <p:grpSp>
        <p:nvGrpSpPr>
          <p:cNvPr name="Group 3" id="3"/>
          <p:cNvGrpSpPr/>
          <p:nvPr/>
        </p:nvGrpSpPr>
        <p:grpSpPr>
          <a:xfrm rot="0">
            <a:off x="-454134" y="-369954"/>
            <a:ext cx="18742134" cy="10811656"/>
            <a:chOff x="0" y="0"/>
            <a:chExt cx="4936200" cy="2847514"/>
          </a:xfrm>
        </p:grpSpPr>
        <p:sp>
          <p:nvSpPr>
            <p:cNvPr name="Freeform 4" id="4"/>
            <p:cNvSpPr/>
            <p:nvPr/>
          </p:nvSpPr>
          <p:spPr>
            <a:xfrm flipH="false" flipV="false" rot="0">
              <a:off x="0" y="0"/>
              <a:ext cx="4936200" cy="2847514"/>
            </a:xfrm>
            <a:custGeom>
              <a:avLst/>
              <a:gdLst/>
              <a:ahLst/>
              <a:cxnLst/>
              <a:rect r="r" b="b" t="t" l="l"/>
              <a:pathLst>
                <a:path h="2847514" w="4936200">
                  <a:moveTo>
                    <a:pt x="0" y="0"/>
                  </a:moveTo>
                  <a:lnTo>
                    <a:pt x="4936200" y="0"/>
                  </a:lnTo>
                  <a:lnTo>
                    <a:pt x="4936200" y="2847514"/>
                  </a:lnTo>
                  <a:lnTo>
                    <a:pt x="0" y="2847514"/>
                  </a:lnTo>
                  <a:close/>
                </a:path>
              </a:pathLst>
            </a:custGeom>
            <a:solidFill>
              <a:srgbClr val="16819B">
                <a:alpha val="92941"/>
              </a:srgbClr>
            </a:solidFill>
          </p:spPr>
        </p:sp>
        <p:sp>
          <p:nvSpPr>
            <p:cNvPr name="TextBox 5" id="5"/>
            <p:cNvSpPr txBox="true"/>
            <p:nvPr/>
          </p:nvSpPr>
          <p:spPr>
            <a:xfrm>
              <a:off x="0" y="-38100"/>
              <a:ext cx="4936200" cy="288561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5400000">
            <a:off x="8852409" y="-2279174"/>
            <a:ext cx="129048" cy="10325100"/>
            <a:chOff x="0" y="0"/>
            <a:chExt cx="172065" cy="13766800"/>
          </a:xfrm>
        </p:grpSpPr>
        <p:sp>
          <p:nvSpPr>
            <p:cNvPr name="AutoShape 7" id="7"/>
            <p:cNvSpPr/>
            <p:nvPr/>
          </p:nvSpPr>
          <p:spPr>
            <a:xfrm>
              <a:off x="0" y="0"/>
              <a:ext cx="172065" cy="13766800"/>
            </a:xfrm>
            <a:prstGeom prst="rect">
              <a:avLst/>
            </a:prstGeom>
            <a:solidFill>
              <a:srgbClr val="78BECF"/>
            </a:solidFill>
          </p:spPr>
        </p:sp>
      </p:grpSp>
      <p:sp>
        <p:nvSpPr>
          <p:cNvPr name="TextBox 8" id="8"/>
          <p:cNvSpPr txBox="true"/>
          <p:nvPr/>
        </p:nvSpPr>
        <p:spPr>
          <a:xfrm rot="0">
            <a:off x="1758535" y="590709"/>
            <a:ext cx="14316796" cy="1456618"/>
          </a:xfrm>
          <a:prstGeom prst="rect">
            <a:avLst/>
          </a:prstGeom>
        </p:spPr>
        <p:txBody>
          <a:bodyPr anchor="t" rtlCol="false" tIns="0" lIns="0" bIns="0" rIns="0">
            <a:spAutoFit/>
          </a:bodyPr>
          <a:lstStyle/>
          <a:p>
            <a:pPr algn="ctr" rtl="true" marL="0" indent="0" lvl="0">
              <a:lnSpc>
                <a:spcPts val="10872"/>
              </a:lnSpc>
            </a:pPr>
            <a:r>
              <a:rPr lang="he-IL" sz="10555" spc="453">
                <a:solidFill>
                  <a:srgbClr val="FFFFFF"/>
                </a:solidFill>
                <a:latin typeface="Bobby Jones 2"/>
                <a:ea typeface="Bobby Jones 2"/>
                <a:cs typeface="Bobby Jones 2"/>
                <a:sym typeface="Bobby Jones 2"/>
                <a:rtl val="true"/>
              </a:rPr>
              <a:t>למה בחרתי במאמר זה?</a:t>
            </a:r>
          </a:p>
        </p:txBody>
      </p:sp>
      <p:sp>
        <p:nvSpPr>
          <p:cNvPr name="TextBox 9" id="9"/>
          <p:cNvSpPr txBox="true"/>
          <p:nvPr/>
        </p:nvSpPr>
        <p:spPr>
          <a:xfrm rot="0">
            <a:off x="3754383" y="3751215"/>
            <a:ext cx="10325100" cy="5450840"/>
          </a:xfrm>
          <a:prstGeom prst="rect">
            <a:avLst/>
          </a:prstGeom>
        </p:spPr>
        <p:txBody>
          <a:bodyPr anchor="t" rtlCol="false" tIns="0" lIns="0" bIns="0" rIns="0">
            <a:spAutoFit/>
          </a:bodyPr>
          <a:lstStyle/>
          <a:p>
            <a:pPr algn="ctr" rtl="true">
              <a:lnSpc>
                <a:spcPts val="3954"/>
              </a:lnSpc>
            </a:pPr>
            <a:r>
              <a:rPr lang="he-IL" sz="3499" spc="136">
                <a:solidFill>
                  <a:srgbClr val="FFFFFF"/>
                </a:solidFill>
                <a:latin typeface="Livvic"/>
                <a:ea typeface="Livvic"/>
                <a:cs typeface="Livvic"/>
                <a:sym typeface="Livvic"/>
                <a:rtl val="true"/>
              </a:rPr>
              <a:t>אני חושבת שכאנשי חינוך שמתמודדים עם אתגרי הדור,</a:t>
            </a:r>
          </a:p>
          <a:p>
            <a:pPr algn="ctr" rtl="true">
              <a:lnSpc>
                <a:spcPts val="3954"/>
              </a:lnSpc>
            </a:pPr>
            <a:r>
              <a:rPr lang="he-IL" sz="3499" spc="136">
                <a:solidFill>
                  <a:srgbClr val="FFFFFF"/>
                </a:solidFill>
                <a:latin typeface="Livvic"/>
                <a:ea typeface="Livvic"/>
                <a:cs typeface="Livvic"/>
                <a:sym typeface="Livvic"/>
                <a:rtl val="true"/>
              </a:rPr>
              <a:t>אנחנו מושפעים המאתגרים שנוצרים מההשפעה של המסכים על הילדים והוריהם,</a:t>
            </a:r>
          </a:p>
          <a:p>
            <a:pPr algn="ctr" rtl="true">
              <a:lnSpc>
                <a:spcPts val="3954"/>
              </a:lnSpc>
            </a:pPr>
            <a:r>
              <a:rPr lang="he-IL" sz="3499" spc="136">
                <a:solidFill>
                  <a:srgbClr val="FFFFFF"/>
                </a:solidFill>
                <a:latin typeface="Livvic"/>
                <a:ea typeface="Livvic"/>
                <a:cs typeface="Livvic"/>
                <a:sym typeface="Livvic"/>
                <a:rtl val="true"/>
              </a:rPr>
              <a:t>אנחנו מתבקשים להתמודד  איתם ולכן צריכים להיות מודעים להם.</a:t>
            </a:r>
          </a:p>
          <a:p>
            <a:pPr algn="ctr" rtl="true">
              <a:lnSpc>
                <a:spcPts val="3954"/>
              </a:lnSpc>
            </a:pPr>
          </a:p>
          <a:p>
            <a:pPr algn="ctr" rtl="true">
              <a:lnSpc>
                <a:spcPts val="3954"/>
              </a:lnSpc>
              <a:spcBef>
                <a:spcPct val="0"/>
              </a:spcBef>
            </a:pPr>
            <a:r>
              <a:rPr lang="he-IL" sz="3499" spc="136">
                <a:solidFill>
                  <a:srgbClr val="FFFFFF"/>
                </a:solidFill>
                <a:latin typeface="Livvic"/>
                <a:ea typeface="Livvic"/>
                <a:cs typeface="Livvic"/>
                <a:sym typeface="Livvic"/>
                <a:rtl val="true"/>
              </a:rPr>
              <a:t>ובנוסף, מנגד, כאנשי חינוך יש לנו הרבה השפעה על הילדים ועל הוריהם, וככל שנהיה יותר מודעים לסכנות הטמונות במסכים נוכל גם לתדרך ולעזור להם בהתמודדות הזו.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111" r="0" b="-13111"/>
            </a:stretch>
          </a:blipFill>
        </p:spPr>
      </p:sp>
      <p:grpSp>
        <p:nvGrpSpPr>
          <p:cNvPr name="Group 3" id="3"/>
          <p:cNvGrpSpPr/>
          <p:nvPr/>
        </p:nvGrpSpPr>
        <p:grpSpPr>
          <a:xfrm rot="0">
            <a:off x="-454134" y="-369954"/>
            <a:ext cx="18742134" cy="10811656"/>
            <a:chOff x="0" y="0"/>
            <a:chExt cx="4936200" cy="2847514"/>
          </a:xfrm>
        </p:grpSpPr>
        <p:sp>
          <p:nvSpPr>
            <p:cNvPr name="Freeform 4" id="4"/>
            <p:cNvSpPr/>
            <p:nvPr/>
          </p:nvSpPr>
          <p:spPr>
            <a:xfrm flipH="false" flipV="false" rot="0">
              <a:off x="0" y="0"/>
              <a:ext cx="4936200" cy="2847514"/>
            </a:xfrm>
            <a:custGeom>
              <a:avLst/>
              <a:gdLst/>
              <a:ahLst/>
              <a:cxnLst/>
              <a:rect r="r" b="b" t="t" l="l"/>
              <a:pathLst>
                <a:path h="2847514" w="4936200">
                  <a:moveTo>
                    <a:pt x="0" y="0"/>
                  </a:moveTo>
                  <a:lnTo>
                    <a:pt x="4936200" y="0"/>
                  </a:lnTo>
                  <a:lnTo>
                    <a:pt x="4936200" y="2847514"/>
                  </a:lnTo>
                  <a:lnTo>
                    <a:pt x="0" y="2847514"/>
                  </a:lnTo>
                  <a:close/>
                </a:path>
              </a:pathLst>
            </a:custGeom>
            <a:solidFill>
              <a:srgbClr val="16819B">
                <a:alpha val="92941"/>
              </a:srgbClr>
            </a:solidFill>
          </p:spPr>
        </p:sp>
        <p:sp>
          <p:nvSpPr>
            <p:cNvPr name="TextBox 5" id="5"/>
            <p:cNvSpPr txBox="true"/>
            <p:nvPr/>
          </p:nvSpPr>
          <p:spPr>
            <a:xfrm>
              <a:off x="0" y="-38100"/>
              <a:ext cx="4936200" cy="288561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5400000">
            <a:off x="8852409" y="-2279174"/>
            <a:ext cx="129048" cy="10325100"/>
            <a:chOff x="0" y="0"/>
            <a:chExt cx="172065" cy="13766800"/>
          </a:xfrm>
        </p:grpSpPr>
        <p:sp>
          <p:nvSpPr>
            <p:cNvPr name="AutoShape 7" id="7"/>
            <p:cNvSpPr/>
            <p:nvPr/>
          </p:nvSpPr>
          <p:spPr>
            <a:xfrm>
              <a:off x="0" y="0"/>
              <a:ext cx="172065" cy="13766800"/>
            </a:xfrm>
            <a:prstGeom prst="rect">
              <a:avLst/>
            </a:prstGeom>
            <a:solidFill>
              <a:srgbClr val="78BECF"/>
            </a:solidFill>
          </p:spPr>
        </p:sp>
      </p:grpSp>
      <p:sp>
        <p:nvSpPr>
          <p:cNvPr name="TextBox 8" id="8"/>
          <p:cNvSpPr txBox="true"/>
          <p:nvPr/>
        </p:nvSpPr>
        <p:spPr>
          <a:xfrm rot="0">
            <a:off x="3971204" y="952281"/>
            <a:ext cx="9586960" cy="1456618"/>
          </a:xfrm>
          <a:prstGeom prst="rect">
            <a:avLst/>
          </a:prstGeom>
        </p:spPr>
        <p:txBody>
          <a:bodyPr anchor="t" rtlCol="false" tIns="0" lIns="0" bIns="0" rIns="0">
            <a:spAutoFit/>
          </a:bodyPr>
          <a:lstStyle/>
          <a:p>
            <a:pPr algn="ctr" rtl="true" marL="0" indent="0" lvl="0">
              <a:lnSpc>
                <a:spcPts val="10872"/>
              </a:lnSpc>
            </a:pPr>
            <a:r>
              <a:rPr lang="he-IL" sz="10555" spc="453">
                <a:solidFill>
                  <a:srgbClr val="FFFFFF"/>
                </a:solidFill>
                <a:latin typeface="Bobby Jones 2"/>
                <a:ea typeface="Bobby Jones 2"/>
                <a:cs typeface="Bobby Jones 2"/>
                <a:sym typeface="Bobby Jones 2"/>
                <a:rtl val="true"/>
              </a:rPr>
              <a:t>הרקע למאמר</a:t>
            </a:r>
          </a:p>
        </p:txBody>
      </p:sp>
      <p:sp>
        <p:nvSpPr>
          <p:cNvPr name="TextBox 9" id="9"/>
          <p:cNvSpPr txBox="true"/>
          <p:nvPr/>
        </p:nvSpPr>
        <p:spPr>
          <a:xfrm rot="0">
            <a:off x="3754383" y="3751215"/>
            <a:ext cx="10325100" cy="4955540"/>
          </a:xfrm>
          <a:prstGeom prst="rect">
            <a:avLst/>
          </a:prstGeom>
        </p:spPr>
        <p:txBody>
          <a:bodyPr anchor="t" rtlCol="false" tIns="0" lIns="0" bIns="0" rIns="0">
            <a:spAutoFit/>
          </a:bodyPr>
          <a:lstStyle/>
          <a:p>
            <a:pPr algn="ctr" rtl="true">
              <a:lnSpc>
                <a:spcPts val="3954"/>
              </a:lnSpc>
            </a:pPr>
            <a:r>
              <a:rPr lang="he-IL" sz="3499" spc="136">
                <a:solidFill>
                  <a:srgbClr val="FFFFFF"/>
                </a:solidFill>
                <a:latin typeface="Livvic"/>
                <a:ea typeface="Livvic"/>
                <a:cs typeface="Livvic"/>
                <a:sym typeface="Livvic"/>
                <a:rtl val="true"/>
              </a:rPr>
              <a:t>ככל שעוברות השנים, יש יותר סוגי מדיה, שאליהם נדחסות יותר ויותר אפשרויות ומגוון גירויים שמפעילים אותנו וגורמים לנו לצפות ולהשתמש בהם יותר ויותר.</a:t>
            </a:r>
          </a:p>
          <a:p>
            <a:pPr algn="ctr" rtl="true">
              <a:lnSpc>
                <a:spcPts val="3954"/>
              </a:lnSpc>
            </a:pPr>
            <a:r>
              <a:rPr lang="he-IL" sz="3499" spc="136">
                <a:solidFill>
                  <a:srgbClr val="FFFFFF"/>
                </a:solidFill>
                <a:latin typeface="Livvic"/>
                <a:ea typeface="Livvic"/>
                <a:cs typeface="Livvic"/>
                <a:sym typeface="Livvic"/>
                <a:rtl val="true"/>
              </a:rPr>
              <a:t>משרד הבריאות האמריקאי מצא שילדים בני </a:t>
            </a:r>
            <a:r>
              <a:rPr lang="en-US" sz="3499" spc="136">
                <a:solidFill>
                  <a:srgbClr val="FFFFFF"/>
                </a:solidFill>
                <a:latin typeface="Livvic"/>
                <a:ea typeface="Livvic"/>
                <a:cs typeface="Livvic"/>
                <a:sym typeface="Livvic"/>
              </a:rPr>
              <a:t>8-18</a:t>
            </a:r>
            <a:r>
              <a:rPr lang="he-IL" sz="3499" spc="136">
                <a:solidFill>
                  <a:srgbClr val="FFFFFF"/>
                </a:solidFill>
                <a:latin typeface="Livvic"/>
                <a:ea typeface="Livvic"/>
                <a:cs typeface="Livvic"/>
                <a:sym typeface="Livvic"/>
                <a:rtl val="true"/>
              </a:rPr>
              <a:t> משתמשים במסך כ</a:t>
            </a:r>
            <a:r>
              <a:rPr lang="en-US" sz="3499" spc="136">
                <a:solidFill>
                  <a:srgbClr val="FFFFFF"/>
                </a:solidFill>
                <a:latin typeface="Livvic"/>
                <a:ea typeface="Livvic"/>
                <a:cs typeface="Livvic"/>
                <a:sym typeface="Livvic"/>
              </a:rPr>
              <a:t>8</a:t>
            </a:r>
            <a:r>
              <a:rPr lang="he-IL" sz="3499" spc="136">
                <a:solidFill>
                  <a:srgbClr val="FFFFFF"/>
                </a:solidFill>
                <a:latin typeface="Livvic"/>
                <a:ea typeface="Livvic"/>
                <a:cs typeface="Livvic"/>
                <a:sym typeface="Livvic"/>
                <a:rtl val="true"/>
              </a:rPr>
              <a:t> שעות ביום וילדים מתחת גיל שנתיים כשעה וחצי ביום.</a:t>
            </a:r>
          </a:p>
          <a:p>
            <a:pPr algn="ctr" rtl="true">
              <a:lnSpc>
                <a:spcPts val="3954"/>
              </a:lnSpc>
            </a:pPr>
            <a:r>
              <a:rPr lang="he-IL" sz="3499" spc="136">
                <a:solidFill>
                  <a:srgbClr val="FFFFFF"/>
                </a:solidFill>
                <a:latin typeface="Livvic"/>
                <a:ea typeface="Livvic"/>
                <a:cs typeface="Livvic"/>
                <a:sym typeface="Livvic"/>
                <a:rtl val="true"/>
              </a:rPr>
              <a:t>מה שאומר שע דגיל </a:t>
            </a:r>
            <a:r>
              <a:rPr lang="en-US" sz="3499" spc="136">
                <a:solidFill>
                  <a:srgbClr val="FFFFFF"/>
                </a:solidFill>
                <a:latin typeface="Livvic"/>
                <a:ea typeface="Livvic"/>
                <a:cs typeface="Livvic"/>
                <a:sym typeface="Livvic"/>
              </a:rPr>
              <a:t>70</a:t>
            </a:r>
            <a:r>
              <a:rPr lang="he-IL" sz="3499" spc="136">
                <a:solidFill>
                  <a:srgbClr val="FFFFFF"/>
                </a:solidFill>
                <a:latin typeface="Livvic"/>
                <a:ea typeface="Livvic"/>
                <a:cs typeface="Livvic"/>
                <a:sym typeface="Livvic"/>
                <a:rtl val="true"/>
              </a:rPr>
              <a:t> הם יבלו כ</a:t>
            </a:r>
            <a:r>
              <a:rPr lang="en-US" sz="3499" spc="136">
                <a:solidFill>
                  <a:srgbClr val="FFFFFF"/>
                </a:solidFill>
                <a:latin typeface="Livvic"/>
                <a:ea typeface="Livvic"/>
                <a:cs typeface="Livvic"/>
                <a:sym typeface="Livvic"/>
              </a:rPr>
              <a:t>9-10</a:t>
            </a:r>
            <a:r>
              <a:rPr lang="he-IL" sz="3499" spc="136">
                <a:solidFill>
                  <a:srgbClr val="FFFFFF"/>
                </a:solidFill>
                <a:latin typeface="Livvic"/>
                <a:ea typeface="Livvic"/>
                <a:cs typeface="Livvic"/>
                <a:sym typeface="Livvic"/>
                <a:rtl val="true"/>
              </a:rPr>
              <a:t>שנים מול המסך- זאת אומרת שביעית מחייהם.</a:t>
            </a:r>
          </a:p>
          <a:p>
            <a:pPr algn="ctr" rtl="true">
              <a:lnSpc>
                <a:spcPts val="3954"/>
              </a:lnSpc>
              <a:spcBef>
                <a:spcPct val="0"/>
              </a:spcBef>
            </a:pPr>
            <a:r>
              <a:rPr lang="he-IL" sz="3499" spc="136">
                <a:solidFill>
                  <a:srgbClr val="FFFFFF"/>
                </a:solidFill>
                <a:latin typeface="Livvic"/>
                <a:ea typeface="Livvic"/>
                <a:cs typeface="Livvic"/>
                <a:sym typeface="Livvic"/>
                <a:rtl val="true"/>
              </a:rPr>
              <a:t>אם נכיר את ההשפעות הבריאותיות של מצב זה יהיה לנו יותר כח להתמודד עם זה.</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6819B"/>
        </a:solidFill>
      </p:bgPr>
    </p:bg>
    <p:spTree>
      <p:nvGrpSpPr>
        <p:cNvPr id="1" name=""/>
        <p:cNvGrpSpPr/>
        <p:nvPr/>
      </p:nvGrpSpPr>
      <p:grpSpPr>
        <a:xfrm>
          <a:off x="0" y="0"/>
          <a:ext cx="0" cy="0"/>
          <a:chOff x="0" y="0"/>
          <a:chExt cx="0" cy="0"/>
        </a:xfrm>
      </p:grpSpPr>
      <p:grpSp>
        <p:nvGrpSpPr>
          <p:cNvPr name="Group 2" id="2"/>
          <p:cNvGrpSpPr/>
          <p:nvPr/>
        </p:nvGrpSpPr>
        <p:grpSpPr>
          <a:xfrm rot="0">
            <a:off x="1904131" y="-2096369"/>
            <a:ext cx="14479738" cy="1447973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A80">
                <a:alpha val="89804"/>
              </a:srgbClr>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691749" y="-1308751"/>
            <a:ext cx="12904502" cy="1290450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136" t="0" r="-25136" b="0"/>
              </a:stretch>
            </a:blipFill>
          </p:spPr>
        </p:sp>
      </p:grpSp>
      <p:grpSp>
        <p:nvGrpSpPr>
          <p:cNvPr name="Group 7" id="7"/>
          <p:cNvGrpSpPr/>
          <p:nvPr/>
        </p:nvGrpSpPr>
        <p:grpSpPr>
          <a:xfrm rot="0">
            <a:off x="4199256" y="198756"/>
            <a:ext cx="9889488" cy="98894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76863"/>
              </a:srgbClr>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5678264" y="1146464"/>
            <a:ext cx="6931471" cy="8256607"/>
          </a:xfrm>
          <a:prstGeom prst="rect">
            <a:avLst/>
          </a:prstGeom>
        </p:spPr>
        <p:txBody>
          <a:bodyPr anchor="t" rtlCol="false" tIns="0" lIns="0" bIns="0" rIns="0">
            <a:spAutoFit/>
          </a:bodyPr>
          <a:lstStyle/>
          <a:p>
            <a:pPr algn="ctr" rtl="true">
              <a:lnSpc>
                <a:spcPts val="10885"/>
              </a:lnSpc>
            </a:pPr>
            <a:r>
              <a:rPr lang="he-IL" sz="8373">
                <a:solidFill>
                  <a:srgbClr val="106A80"/>
                </a:solidFill>
                <a:latin typeface="Livvic Bold"/>
                <a:ea typeface="Livvic Bold"/>
                <a:cs typeface="Livvic Bold"/>
                <a:sym typeface="Livvic Bold"/>
                <a:rtl val="true"/>
              </a:rPr>
              <a:t>אז מה ההשפעות של השימוש במסכים על הבריאות שלנו</a:t>
            </a:r>
          </a:p>
          <a:p>
            <a:pPr algn="ctr" rtl="true">
              <a:lnSpc>
                <a:spcPts val="10885"/>
              </a:lnSpc>
            </a:pPr>
            <a:r>
              <a:rPr lang="he-IL" sz="8373">
                <a:solidFill>
                  <a:srgbClr val="106A80"/>
                </a:solidFill>
                <a:latin typeface="Livvic Bold"/>
                <a:ea typeface="Livvic Bold"/>
                <a:cs typeface="Livvic Bold"/>
                <a:sym typeface="Livvic Bold"/>
                <a:rtl val="true"/>
              </a:rPr>
              <a:t>ושל ילדינו?</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6819B"/>
        </a:solidFill>
      </p:bgPr>
    </p:bg>
    <p:spTree>
      <p:nvGrpSpPr>
        <p:cNvPr id="1" name=""/>
        <p:cNvGrpSpPr/>
        <p:nvPr/>
      </p:nvGrpSpPr>
      <p:grpSpPr>
        <a:xfrm>
          <a:off x="0" y="0"/>
          <a:ext cx="0" cy="0"/>
          <a:chOff x="0" y="0"/>
          <a:chExt cx="0" cy="0"/>
        </a:xfrm>
      </p:grpSpPr>
      <p:grpSp>
        <p:nvGrpSpPr>
          <p:cNvPr name="Group 2" id="2"/>
          <p:cNvGrpSpPr/>
          <p:nvPr/>
        </p:nvGrpSpPr>
        <p:grpSpPr>
          <a:xfrm rot="0">
            <a:off x="782794" y="-427784"/>
            <a:ext cx="9348677" cy="11142568"/>
            <a:chOff x="0" y="0"/>
            <a:chExt cx="12464902" cy="14856757"/>
          </a:xfrm>
        </p:grpSpPr>
        <p:pic>
          <p:nvPicPr>
            <p:cNvPr name="Picture 3" id="3"/>
            <p:cNvPicPr>
              <a:picLocks noChangeAspect="true"/>
            </p:cNvPicPr>
            <p:nvPr/>
          </p:nvPicPr>
          <p:blipFill>
            <a:blip r:embed="rId2"/>
            <a:srcRect l="22083" t="0" r="22083" b="0"/>
            <a:stretch>
              <a:fillRect/>
            </a:stretch>
          </p:blipFill>
          <p:spPr>
            <a:xfrm flipH="false" flipV="false">
              <a:off x="0" y="0"/>
              <a:ext cx="12464902" cy="14856757"/>
            </a:xfrm>
            <a:prstGeom prst="rect">
              <a:avLst/>
            </a:prstGeom>
          </p:spPr>
        </p:pic>
      </p:grpSp>
      <p:grpSp>
        <p:nvGrpSpPr>
          <p:cNvPr name="Group 4" id="4"/>
          <p:cNvGrpSpPr/>
          <p:nvPr/>
        </p:nvGrpSpPr>
        <p:grpSpPr>
          <a:xfrm rot="-5400000">
            <a:off x="11770699" y="2368485"/>
            <a:ext cx="65778" cy="2833033"/>
            <a:chOff x="0" y="0"/>
            <a:chExt cx="87704" cy="3777377"/>
          </a:xfrm>
        </p:grpSpPr>
        <p:sp>
          <p:nvSpPr>
            <p:cNvPr name="AutoShape 5" id="5"/>
            <p:cNvSpPr/>
            <p:nvPr/>
          </p:nvSpPr>
          <p:spPr>
            <a:xfrm>
              <a:off x="0" y="0"/>
              <a:ext cx="87704" cy="3777377"/>
            </a:xfrm>
            <a:prstGeom prst="rect">
              <a:avLst/>
            </a:prstGeom>
            <a:solidFill>
              <a:srgbClr val="78BECF"/>
            </a:solidFill>
          </p:spPr>
        </p:sp>
      </p:grpSp>
      <p:grpSp>
        <p:nvGrpSpPr>
          <p:cNvPr name="Group 6" id="6"/>
          <p:cNvGrpSpPr/>
          <p:nvPr/>
        </p:nvGrpSpPr>
        <p:grpSpPr>
          <a:xfrm rot="-5400000">
            <a:off x="16357754" y="2750713"/>
            <a:ext cx="65778" cy="2833033"/>
            <a:chOff x="0" y="0"/>
            <a:chExt cx="87704" cy="3777377"/>
          </a:xfrm>
        </p:grpSpPr>
        <p:sp>
          <p:nvSpPr>
            <p:cNvPr name="AutoShape 7" id="7"/>
            <p:cNvSpPr/>
            <p:nvPr/>
          </p:nvSpPr>
          <p:spPr>
            <a:xfrm>
              <a:off x="0" y="0"/>
              <a:ext cx="87704" cy="3777377"/>
            </a:xfrm>
            <a:prstGeom prst="rect">
              <a:avLst/>
            </a:prstGeom>
            <a:solidFill>
              <a:srgbClr val="78BECF"/>
            </a:solidFill>
          </p:spPr>
        </p:sp>
      </p:grpSp>
      <p:grpSp>
        <p:nvGrpSpPr>
          <p:cNvPr name="Group 8" id="8"/>
          <p:cNvGrpSpPr/>
          <p:nvPr/>
        </p:nvGrpSpPr>
        <p:grpSpPr>
          <a:xfrm rot="0">
            <a:off x="13572262" y="4061623"/>
            <a:ext cx="211214" cy="21121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4037349" y="4061623"/>
            <a:ext cx="211214" cy="21121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4505738" y="4061623"/>
            <a:ext cx="211214" cy="21121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8164208" y="8499406"/>
            <a:ext cx="1959584" cy="1517787"/>
          </a:xfrm>
          <a:custGeom>
            <a:avLst/>
            <a:gdLst/>
            <a:ahLst/>
            <a:cxnLst/>
            <a:rect r="r" b="b" t="t" l="l"/>
            <a:pathLst>
              <a:path h="1517787" w="1959584">
                <a:moveTo>
                  <a:pt x="0" y="0"/>
                </a:moveTo>
                <a:lnTo>
                  <a:pt x="1959584" y="0"/>
                </a:lnTo>
                <a:lnTo>
                  <a:pt x="1959584" y="1517788"/>
                </a:lnTo>
                <a:lnTo>
                  <a:pt x="0" y="15177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0">
            <a:off x="12591739" y="1138216"/>
            <a:ext cx="3102434" cy="1020983"/>
          </a:xfrm>
          <a:custGeom>
            <a:avLst/>
            <a:gdLst/>
            <a:ahLst/>
            <a:cxnLst/>
            <a:rect r="r" b="b" t="t" l="l"/>
            <a:pathLst>
              <a:path h="1020983" w="3102434">
                <a:moveTo>
                  <a:pt x="0" y="0"/>
                </a:moveTo>
                <a:lnTo>
                  <a:pt x="3102434" y="0"/>
                </a:lnTo>
                <a:lnTo>
                  <a:pt x="3102434" y="1020983"/>
                </a:lnTo>
                <a:lnTo>
                  <a:pt x="0" y="10209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9" id="19"/>
          <p:cNvSpPr txBox="true"/>
          <p:nvPr/>
        </p:nvSpPr>
        <p:spPr>
          <a:xfrm rot="0">
            <a:off x="10689966" y="2111574"/>
            <a:ext cx="7117193" cy="1640539"/>
          </a:xfrm>
          <a:prstGeom prst="rect">
            <a:avLst/>
          </a:prstGeom>
        </p:spPr>
        <p:txBody>
          <a:bodyPr anchor="t" rtlCol="false" tIns="0" lIns="0" bIns="0" rIns="0">
            <a:spAutoFit/>
          </a:bodyPr>
          <a:lstStyle/>
          <a:p>
            <a:pPr algn="ctr" rtl="true">
              <a:lnSpc>
                <a:spcPts val="6595"/>
              </a:lnSpc>
            </a:pPr>
          </a:p>
          <a:p>
            <a:pPr algn="ctr" rtl="true" marL="0" indent="0" lvl="0">
              <a:lnSpc>
                <a:spcPts val="6595"/>
              </a:lnSpc>
              <a:spcBef>
                <a:spcPct val="0"/>
              </a:spcBef>
            </a:pPr>
            <a:r>
              <a:rPr lang="he-IL" sz="5073">
                <a:solidFill>
                  <a:srgbClr val="FFFFFF"/>
                </a:solidFill>
                <a:latin typeface="Livvic Bold"/>
                <a:ea typeface="Livvic Bold"/>
                <a:cs typeface="Livvic Bold"/>
                <a:sym typeface="Livvic Bold"/>
                <a:rtl val="true"/>
              </a:rPr>
              <a:t>הורמון המלטונין</a:t>
            </a:r>
          </a:p>
        </p:txBody>
      </p:sp>
      <p:sp>
        <p:nvSpPr>
          <p:cNvPr name="TextBox 20" id="20"/>
          <p:cNvSpPr txBox="true"/>
          <p:nvPr/>
        </p:nvSpPr>
        <p:spPr>
          <a:xfrm rot="0">
            <a:off x="10933050" y="4558586"/>
            <a:ext cx="6025876" cy="5217168"/>
          </a:xfrm>
          <a:prstGeom prst="rect">
            <a:avLst/>
          </a:prstGeom>
        </p:spPr>
        <p:txBody>
          <a:bodyPr anchor="t" rtlCol="false" tIns="0" lIns="0" bIns="0" rIns="0">
            <a:spAutoFit/>
          </a:bodyPr>
          <a:lstStyle/>
          <a:p>
            <a:pPr algn="ctr" rtl="true">
              <a:lnSpc>
                <a:spcPts val="3799"/>
              </a:lnSpc>
            </a:pPr>
            <a:r>
              <a:rPr lang="he-IL" sz="2922">
                <a:solidFill>
                  <a:srgbClr val="FFFFFF"/>
                </a:solidFill>
                <a:latin typeface="Livvic"/>
                <a:ea typeface="Livvic"/>
                <a:cs typeface="Livvic"/>
                <a:sym typeface="Livvic"/>
                <a:rtl val="true"/>
              </a:rPr>
              <a:t>מלטונין ברמות תקינות הכרחי בשביל וויסות השינה והמערכת החיסונית. </a:t>
            </a:r>
          </a:p>
          <a:p>
            <a:pPr algn="ctr" rtl="true">
              <a:lnSpc>
                <a:spcPts val="3799"/>
              </a:lnSpc>
            </a:pPr>
          </a:p>
          <a:p>
            <a:pPr algn="ctr" rtl="true">
              <a:lnSpc>
                <a:spcPts val="3799"/>
              </a:lnSpc>
            </a:pPr>
            <a:r>
              <a:rPr lang="he-IL" sz="2922">
                <a:solidFill>
                  <a:srgbClr val="FFFFFF"/>
                </a:solidFill>
                <a:latin typeface="Livvic"/>
                <a:ea typeface="Livvic"/>
                <a:cs typeface="Livvic"/>
                <a:sym typeface="Livvic"/>
                <a:rtl val="true"/>
              </a:rPr>
              <a:t>חוסר שינה יכול לשנות באופן משמעותי את רמות המלטונין. הפרעות שינה משנות את רמות המלטונין ובכך עלולות לפגוע במערכת החיסונית וליצור סיכון לסוגים שונים של סרטן .</a:t>
            </a:r>
          </a:p>
          <a:p>
            <a:pPr algn="ctr" rtl="true" marL="0" indent="0" lvl="0">
              <a:lnSpc>
                <a:spcPts val="3799"/>
              </a:lnSpc>
              <a:spcBef>
                <a:spcPct val="0"/>
              </a:spcBef>
            </a:pPr>
            <a:r>
              <a:rPr lang="he-IL" sz="2922">
                <a:solidFill>
                  <a:srgbClr val="FFFFFF"/>
                </a:solidFill>
                <a:latin typeface="Livvic"/>
                <a:ea typeface="Livvic"/>
                <a:cs typeface="Livvic"/>
                <a:sym typeface="Livvic"/>
                <a:rtl val="true"/>
              </a:rPr>
              <a:t>מחקרים הוכיחו קשר בין שעות צפייה במסך לבין כמות שינה לא מספיקה או הפרעות שינה.</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6819B"/>
        </a:solidFill>
      </p:bgPr>
    </p:bg>
    <p:spTree>
      <p:nvGrpSpPr>
        <p:cNvPr id="1" name=""/>
        <p:cNvGrpSpPr/>
        <p:nvPr/>
      </p:nvGrpSpPr>
      <p:grpSpPr>
        <a:xfrm>
          <a:off x="0" y="0"/>
          <a:ext cx="0" cy="0"/>
          <a:chOff x="0" y="0"/>
          <a:chExt cx="0" cy="0"/>
        </a:xfrm>
      </p:grpSpPr>
      <p:grpSp>
        <p:nvGrpSpPr>
          <p:cNvPr name="Group 2" id="2"/>
          <p:cNvGrpSpPr/>
          <p:nvPr/>
        </p:nvGrpSpPr>
        <p:grpSpPr>
          <a:xfrm rot="0">
            <a:off x="-247559" y="-262328"/>
            <a:ext cx="9192773" cy="10811656"/>
            <a:chOff x="0" y="0"/>
            <a:chExt cx="2421142" cy="2847514"/>
          </a:xfrm>
        </p:grpSpPr>
        <p:sp>
          <p:nvSpPr>
            <p:cNvPr name="Freeform 3" id="3"/>
            <p:cNvSpPr/>
            <p:nvPr/>
          </p:nvSpPr>
          <p:spPr>
            <a:xfrm flipH="false" flipV="false" rot="0">
              <a:off x="0" y="0"/>
              <a:ext cx="2421142" cy="2847514"/>
            </a:xfrm>
            <a:custGeom>
              <a:avLst/>
              <a:gdLst/>
              <a:ahLst/>
              <a:cxnLst/>
              <a:rect r="r" b="b" t="t" l="l"/>
              <a:pathLst>
                <a:path h="2847514" w="2421142">
                  <a:moveTo>
                    <a:pt x="0" y="0"/>
                  </a:moveTo>
                  <a:lnTo>
                    <a:pt x="2421142" y="0"/>
                  </a:lnTo>
                  <a:lnTo>
                    <a:pt x="2421142" y="2847514"/>
                  </a:lnTo>
                  <a:lnTo>
                    <a:pt x="0" y="2847514"/>
                  </a:lnTo>
                  <a:close/>
                </a:path>
              </a:pathLst>
            </a:custGeom>
            <a:solidFill>
              <a:srgbClr val="16819B">
                <a:alpha val="89804"/>
              </a:srgbClr>
            </a:solidFill>
          </p:spPr>
        </p:sp>
        <p:sp>
          <p:nvSpPr>
            <p:cNvPr name="TextBox 4" id="4"/>
            <p:cNvSpPr txBox="true"/>
            <p:nvPr/>
          </p:nvSpPr>
          <p:spPr>
            <a:xfrm>
              <a:off x="0" y="-38100"/>
              <a:ext cx="2421142" cy="288561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5400000">
            <a:off x="2196669" y="2716502"/>
            <a:ext cx="65778" cy="2833033"/>
            <a:chOff x="0" y="0"/>
            <a:chExt cx="87704" cy="3777377"/>
          </a:xfrm>
        </p:grpSpPr>
        <p:sp>
          <p:nvSpPr>
            <p:cNvPr name="AutoShape 6" id="6"/>
            <p:cNvSpPr/>
            <p:nvPr/>
          </p:nvSpPr>
          <p:spPr>
            <a:xfrm>
              <a:off x="0" y="0"/>
              <a:ext cx="87704" cy="3777377"/>
            </a:xfrm>
            <a:prstGeom prst="rect">
              <a:avLst/>
            </a:prstGeom>
            <a:solidFill>
              <a:srgbClr val="78BECF"/>
            </a:solidFill>
          </p:spPr>
        </p:sp>
      </p:grpSp>
      <p:grpSp>
        <p:nvGrpSpPr>
          <p:cNvPr name="Group 7" id="7"/>
          <p:cNvGrpSpPr/>
          <p:nvPr/>
        </p:nvGrpSpPr>
        <p:grpSpPr>
          <a:xfrm rot="-5400000">
            <a:off x="6685439" y="2716502"/>
            <a:ext cx="65778" cy="2833033"/>
            <a:chOff x="0" y="0"/>
            <a:chExt cx="87704" cy="3777377"/>
          </a:xfrm>
        </p:grpSpPr>
        <p:sp>
          <p:nvSpPr>
            <p:cNvPr name="AutoShape 8" id="8"/>
            <p:cNvSpPr/>
            <p:nvPr/>
          </p:nvSpPr>
          <p:spPr>
            <a:xfrm>
              <a:off x="0" y="0"/>
              <a:ext cx="87704" cy="3777377"/>
            </a:xfrm>
            <a:prstGeom prst="rect">
              <a:avLst/>
            </a:prstGeom>
            <a:solidFill>
              <a:srgbClr val="78BECF"/>
            </a:solidFill>
          </p:spPr>
        </p:sp>
      </p:grpSp>
      <p:grpSp>
        <p:nvGrpSpPr>
          <p:cNvPr name="Group 9" id="9"/>
          <p:cNvGrpSpPr/>
          <p:nvPr/>
        </p:nvGrpSpPr>
        <p:grpSpPr>
          <a:xfrm rot="0">
            <a:off x="3899948" y="4027411"/>
            <a:ext cx="211214" cy="21121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1" id="1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4365035" y="4027411"/>
            <a:ext cx="211214" cy="21121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4833424" y="4027411"/>
            <a:ext cx="211214" cy="211214"/>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0">
            <a:off x="6198197" y="8491099"/>
            <a:ext cx="2542783" cy="2256142"/>
          </a:xfrm>
          <a:custGeom>
            <a:avLst/>
            <a:gdLst/>
            <a:ahLst/>
            <a:cxnLst/>
            <a:rect r="r" b="b" t="t" l="l"/>
            <a:pathLst>
              <a:path h="2256142" w="2542783">
                <a:moveTo>
                  <a:pt x="0" y="0"/>
                </a:moveTo>
                <a:lnTo>
                  <a:pt x="2542783" y="0"/>
                </a:lnTo>
                <a:lnTo>
                  <a:pt x="2542783" y="2256142"/>
                </a:lnTo>
                <a:lnTo>
                  <a:pt x="0" y="22561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8134845" y="1653197"/>
            <a:ext cx="12210539" cy="6837902"/>
          </a:xfrm>
          <a:custGeom>
            <a:avLst/>
            <a:gdLst/>
            <a:ahLst/>
            <a:cxnLst/>
            <a:rect r="r" b="b" t="t" l="l"/>
            <a:pathLst>
              <a:path h="6837902" w="12210539">
                <a:moveTo>
                  <a:pt x="0" y="0"/>
                </a:moveTo>
                <a:lnTo>
                  <a:pt x="12210539" y="0"/>
                </a:lnTo>
                <a:lnTo>
                  <a:pt x="12210539" y="6837902"/>
                </a:lnTo>
                <a:lnTo>
                  <a:pt x="0" y="6837902"/>
                </a:lnTo>
                <a:lnTo>
                  <a:pt x="0" y="0"/>
                </a:lnTo>
                <a:close/>
              </a:path>
            </a:pathLst>
          </a:custGeom>
          <a:blipFill>
            <a:blip r:embed="rId4"/>
            <a:stretch>
              <a:fillRect l="0" t="0" r="0" b="0"/>
            </a:stretch>
          </a:blipFill>
        </p:spPr>
      </p:sp>
      <p:sp>
        <p:nvSpPr>
          <p:cNvPr name="TextBox 20" id="20"/>
          <p:cNvSpPr txBox="true"/>
          <p:nvPr/>
        </p:nvSpPr>
        <p:spPr>
          <a:xfrm rot="0">
            <a:off x="684131" y="252403"/>
            <a:ext cx="7361807" cy="3297889"/>
          </a:xfrm>
          <a:prstGeom prst="rect">
            <a:avLst/>
          </a:prstGeom>
        </p:spPr>
        <p:txBody>
          <a:bodyPr anchor="t" rtlCol="false" tIns="0" lIns="0" bIns="0" rIns="0">
            <a:spAutoFit/>
          </a:bodyPr>
          <a:lstStyle/>
          <a:p>
            <a:pPr algn="ctr" rtl="true">
              <a:lnSpc>
                <a:spcPts val="6595"/>
              </a:lnSpc>
            </a:pPr>
            <a:r>
              <a:rPr lang="he-IL" sz="5073">
                <a:solidFill>
                  <a:srgbClr val="FFFFFF"/>
                </a:solidFill>
                <a:latin typeface="Livvic Bold"/>
                <a:ea typeface="Livvic Bold"/>
                <a:cs typeface="Livvic Bold"/>
                <a:sym typeface="Livvic Bold"/>
                <a:rtl val="true"/>
              </a:rPr>
              <a:t>הורמון הקורטיזול והשפעות זמן מסך על תפקוד במצבי דחק (סטרס)</a:t>
            </a:r>
          </a:p>
        </p:txBody>
      </p:sp>
      <p:sp>
        <p:nvSpPr>
          <p:cNvPr name="TextBox 21" id="21"/>
          <p:cNvSpPr txBox="true"/>
          <p:nvPr/>
        </p:nvSpPr>
        <p:spPr>
          <a:xfrm rot="0">
            <a:off x="407727" y="4227845"/>
            <a:ext cx="7727118" cy="1812259"/>
          </a:xfrm>
          <a:prstGeom prst="rect">
            <a:avLst/>
          </a:prstGeom>
        </p:spPr>
        <p:txBody>
          <a:bodyPr anchor="t" rtlCol="false" tIns="0" lIns="0" bIns="0" rIns="0">
            <a:spAutoFit/>
          </a:bodyPr>
          <a:lstStyle/>
          <a:p>
            <a:pPr algn="ctr" rtl="true" marL="0" indent="0" lvl="0">
              <a:lnSpc>
                <a:spcPts val="3643"/>
              </a:lnSpc>
              <a:spcBef>
                <a:spcPct val="0"/>
              </a:spcBef>
            </a:pPr>
            <a:r>
              <a:rPr lang="he-IL" sz="2802">
                <a:solidFill>
                  <a:srgbClr val="FFFFFF"/>
                </a:solidFill>
                <a:latin typeface="Livvic"/>
                <a:ea typeface="Livvic"/>
                <a:cs typeface="Livvic"/>
                <a:sym typeface="Livvic"/>
                <a:rtl val="true"/>
              </a:rPr>
              <a:t>תפקודים אלו חיוניים לגוף במצבי דחק (</a:t>
            </a:r>
            <a:r>
              <a:rPr lang="en-US" sz="2802">
                <a:solidFill>
                  <a:srgbClr val="FFFFFF"/>
                </a:solidFill>
                <a:latin typeface="Livvic"/>
                <a:ea typeface="Livvic"/>
                <a:cs typeface="Livvic"/>
                <a:sym typeface="Livvic"/>
              </a:rPr>
              <a:t>stress</a:t>
            </a:r>
            <a:r>
              <a:rPr lang="he-IL" sz="2802">
                <a:solidFill>
                  <a:srgbClr val="FFFFFF"/>
                </a:solidFill>
                <a:latin typeface="Livvic"/>
                <a:ea typeface="Livvic"/>
                <a:cs typeface="Livvic"/>
                <a:sym typeface="Livvic"/>
                <a:rtl val="true"/>
              </a:rPr>
              <a:t>). הפחתה בכמות הקורטיזול עלולה לפגוע ביכולת להתמודדות עם מצבי דחק ולהיווצרות בעיות רפואיות שיתגלו בגיל הבגרות.</a:t>
            </a:r>
          </a:p>
        </p:txBody>
      </p:sp>
      <p:sp>
        <p:nvSpPr>
          <p:cNvPr name="TextBox 22" id="22"/>
          <p:cNvSpPr txBox="true"/>
          <p:nvPr/>
        </p:nvSpPr>
        <p:spPr>
          <a:xfrm rot="0">
            <a:off x="501476" y="6118341"/>
            <a:ext cx="7727118" cy="2726659"/>
          </a:xfrm>
          <a:prstGeom prst="rect">
            <a:avLst/>
          </a:prstGeom>
        </p:spPr>
        <p:txBody>
          <a:bodyPr anchor="t" rtlCol="false" tIns="0" lIns="0" bIns="0" rIns="0">
            <a:spAutoFit/>
          </a:bodyPr>
          <a:lstStyle/>
          <a:p>
            <a:pPr algn="ctr" rtl="true" marL="0" indent="0" lvl="0">
              <a:lnSpc>
                <a:spcPts val="3643"/>
              </a:lnSpc>
              <a:spcBef>
                <a:spcPct val="0"/>
              </a:spcBef>
            </a:pPr>
            <a:r>
              <a:rPr lang="he-IL" sz="2802">
                <a:solidFill>
                  <a:srgbClr val="FFFFFF"/>
                </a:solidFill>
                <a:latin typeface="Livvic"/>
                <a:ea typeface="Livvic"/>
                <a:cs typeface="Livvic"/>
                <a:sym typeface="Livvic"/>
                <a:rtl val="true"/>
              </a:rPr>
              <a:t>זמן מסך מרובה הנצרך על-ידי ילדים יום אחר יום יכול לגרום לפגיעה הדרגתית ביכולת הוויסות של המערכת הפיזיולוגית. פגיעה זו מתבטאת ביכולת הגוף לוויסות המערכת הפיזיולוגית בהתמודדות עם מצבי דחק, וביכולת החיונית של כיבוי התגובה הפיזיולוגית ברגע שמצב הדחק בא על סיומו.</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4542" t="-8999" r="0" b="-26160"/>
            </a:stretch>
          </a:blipFill>
        </p:spPr>
      </p:sp>
      <p:sp>
        <p:nvSpPr>
          <p:cNvPr name="Freeform 3" id="3"/>
          <p:cNvSpPr/>
          <p:nvPr/>
        </p:nvSpPr>
        <p:spPr>
          <a:xfrm flipH="false" flipV="false" rot="0">
            <a:off x="0" y="0"/>
            <a:ext cx="19240039" cy="10451278"/>
          </a:xfrm>
          <a:custGeom>
            <a:avLst/>
            <a:gdLst/>
            <a:ahLst/>
            <a:cxnLst/>
            <a:rect r="r" b="b" t="t" l="l"/>
            <a:pathLst>
              <a:path h="10451278" w="19240039">
                <a:moveTo>
                  <a:pt x="0" y="0"/>
                </a:moveTo>
                <a:lnTo>
                  <a:pt x="19240039" y="0"/>
                </a:lnTo>
                <a:lnTo>
                  <a:pt x="19240039" y="10451278"/>
                </a:lnTo>
                <a:lnTo>
                  <a:pt x="0" y="10451278"/>
                </a:lnTo>
                <a:lnTo>
                  <a:pt x="0" y="0"/>
                </a:lnTo>
                <a:close/>
              </a:path>
            </a:pathLst>
          </a:custGeom>
          <a:blipFill>
            <a:blip r:embed="rId3"/>
            <a:stretch>
              <a:fillRect l="0" t="-44306" r="0" b="-39786"/>
            </a:stretch>
          </a:blipFill>
        </p:spPr>
      </p:sp>
      <p:grpSp>
        <p:nvGrpSpPr>
          <p:cNvPr name="Group 4" id="4"/>
          <p:cNvGrpSpPr/>
          <p:nvPr/>
        </p:nvGrpSpPr>
        <p:grpSpPr>
          <a:xfrm rot="0">
            <a:off x="9301802" y="-262328"/>
            <a:ext cx="9192773" cy="10811656"/>
            <a:chOff x="0" y="0"/>
            <a:chExt cx="2421142" cy="2847514"/>
          </a:xfrm>
        </p:grpSpPr>
        <p:sp>
          <p:nvSpPr>
            <p:cNvPr name="Freeform 5" id="5"/>
            <p:cNvSpPr/>
            <p:nvPr/>
          </p:nvSpPr>
          <p:spPr>
            <a:xfrm flipH="false" flipV="false" rot="0">
              <a:off x="0" y="0"/>
              <a:ext cx="2421142" cy="2847514"/>
            </a:xfrm>
            <a:custGeom>
              <a:avLst/>
              <a:gdLst/>
              <a:ahLst/>
              <a:cxnLst/>
              <a:rect r="r" b="b" t="t" l="l"/>
              <a:pathLst>
                <a:path h="2847514" w="2421142">
                  <a:moveTo>
                    <a:pt x="0" y="0"/>
                  </a:moveTo>
                  <a:lnTo>
                    <a:pt x="2421142" y="0"/>
                  </a:lnTo>
                  <a:lnTo>
                    <a:pt x="2421142" y="2847514"/>
                  </a:lnTo>
                  <a:lnTo>
                    <a:pt x="0" y="2847514"/>
                  </a:lnTo>
                  <a:close/>
                </a:path>
              </a:pathLst>
            </a:custGeom>
            <a:solidFill>
              <a:srgbClr val="16819B">
                <a:alpha val="89804"/>
              </a:srgbClr>
            </a:solidFill>
          </p:spPr>
        </p:sp>
        <p:sp>
          <p:nvSpPr>
            <p:cNvPr name="TextBox 6" id="6"/>
            <p:cNvSpPr txBox="true"/>
            <p:nvPr/>
          </p:nvSpPr>
          <p:spPr>
            <a:xfrm>
              <a:off x="0" y="-38100"/>
              <a:ext cx="2421142" cy="2885614"/>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5400000">
            <a:off x="11624216" y="788711"/>
            <a:ext cx="65778" cy="2833033"/>
            <a:chOff x="0" y="0"/>
            <a:chExt cx="87704" cy="3777377"/>
          </a:xfrm>
        </p:grpSpPr>
        <p:sp>
          <p:nvSpPr>
            <p:cNvPr name="AutoShape 8" id="8"/>
            <p:cNvSpPr/>
            <p:nvPr/>
          </p:nvSpPr>
          <p:spPr>
            <a:xfrm>
              <a:off x="0" y="0"/>
              <a:ext cx="87704" cy="3777377"/>
            </a:xfrm>
            <a:prstGeom prst="rect">
              <a:avLst/>
            </a:prstGeom>
            <a:solidFill>
              <a:srgbClr val="78BECF"/>
            </a:solidFill>
          </p:spPr>
        </p:sp>
      </p:grpSp>
      <p:grpSp>
        <p:nvGrpSpPr>
          <p:cNvPr name="Group 9" id="9"/>
          <p:cNvGrpSpPr/>
          <p:nvPr/>
        </p:nvGrpSpPr>
        <p:grpSpPr>
          <a:xfrm rot="-5400000">
            <a:off x="16112986" y="788711"/>
            <a:ext cx="65778" cy="2833033"/>
            <a:chOff x="0" y="0"/>
            <a:chExt cx="87704" cy="3777377"/>
          </a:xfrm>
        </p:grpSpPr>
        <p:sp>
          <p:nvSpPr>
            <p:cNvPr name="AutoShape 10" id="10"/>
            <p:cNvSpPr/>
            <p:nvPr/>
          </p:nvSpPr>
          <p:spPr>
            <a:xfrm>
              <a:off x="0" y="0"/>
              <a:ext cx="87704" cy="3777377"/>
            </a:xfrm>
            <a:prstGeom prst="rect">
              <a:avLst/>
            </a:prstGeom>
            <a:solidFill>
              <a:srgbClr val="78BECF"/>
            </a:solidFill>
          </p:spPr>
        </p:sp>
      </p:grpSp>
      <p:grpSp>
        <p:nvGrpSpPr>
          <p:cNvPr name="Group 11" id="11"/>
          <p:cNvGrpSpPr/>
          <p:nvPr/>
        </p:nvGrpSpPr>
        <p:grpSpPr>
          <a:xfrm rot="0">
            <a:off x="13327495" y="2099621"/>
            <a:ext cx="211214" cy="21121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3792582" y="2099621"/>
            <a:ext cx="211214" cy="21121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4260970" y="2099621"/>
            <a:ext cx="211214" cy="21121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5400000">
            <a:off x="11624216" y="6665256"/>
            <a:ext cx="65778" cy="2833033"/>
            <a:chOff x="0" y="0"/>
            <a:chExt cx="87704" cy="3777377"/>
          </a:xfrm>
        </p:grpSpPr>
        <p:sp>
          <p:nvSpPr>
            <p:cNvPr name="AutoShape 21" id="21"/>
            <p:cNvSpPr/>
            <p:nvPr/>
          </p:nvSpPr>
          <p:spPr>
            <a:xfrm>
              <a:off x="0" y="0"/>
              <a:ext cx="87704" cy="3777377"/>
            </a:xfrm>
            <a:prstGeom prst="rect">
              <a:avLst/>
            </a:prstGeom>
            <a:solidFill>
              <a:srgbClr val="78BECF"/>
            </a:solidFill>
          </p:spPr>
        </p:sp>
      </p:grpSp>
      <p:grpSp>
        <p:nvGrpSpPr>
          <p:cNvPr name="Group 22" id="22"/>
          <p:cNvGrpSpPr/>
          <p:nvPr/>
        </p:nvGrpSpPr>
        <p:grpSpPr>
          <a:xfrm rot="-5400000">
            <a:off x="16112986" y="6665256"/>
            <a:ext cx="65778" cy="2833033"/>
            <a:chOff x="0" y="0"/>
            <a:chExt cx="87704" cy="3777377"/>
          </a:xfrm>
        </p:grpSpPr>
        <p:sp>
          <p:nvSpPr>
            <p:cNvPr name="AutoShape 23" id="23"/>
            <p:cNvSpPr/>
            <p:nvPr/>
          </p:nvSpPr>
          <p:spPr>
            <a:xfrm>
              <a:off x="0" y="0"/>
              <a:ext cx="87704" cy="3777377"/>
            </a:xfrm>
            <a:prstGeom prst="rect">
              <a:avLst/>
            </a:prstGeom>
            <a:solidFill>
              <a:srgbClr val="78BECF"/>
            </a:solidFill>
          </p:spPr>
        </p:sp>
      </p:grpSp>
      <p:grpSp>
        <p:nvGrpSpPr>
          <p:cNvPr name="Group 24" id="24"/>
          <p:cNvGrpSpPr/>
          <p:nvPr/>
        </p:nvGrpSpPr>
        <p:grpSpPr>
          <a:xfrm rot="0">
            <a:off x="13327495" y="7976165"/>
            <a:ext cx="211214" cy="211214"/>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26" id="2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13792582" y="7976165"/>
            <a:ext cx="211214" cy="211214"/>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0" id="30"/>
          <p:cNvGrpSpPr/>
          <p:nvPr/>
        </p:nvGrpSpPr>
        <p:grpSpPr>
          <a:xfrm rot="0">
            <a:off x="14260970" y="7976165"/>
            <a:ext cx="211214" cy="211214"/>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BECF"/>
            </a:solidFill>
          </p:spPr>
        </p:sp>
        <p:sp>
          <p:nvSpPr>
            <p:cNvPr name="TextBox 32" id="3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33" id="33"/>
          <p:cNvSpPr/>
          <p:nvPr/>
        </p:nvSpPr>
        <p:spPr>
          <a:xfrm flipH="false" flipV="false" rot="0">
            <a:off x="16145875" y="8394665"/>
            <a:ext cx="3094163" cy="2154663"/>
          </a:xfrm>
          <a:custGeom>
            <a:avLst/>
            <a:gdLst/>
            <a:ahLst/>
            <a:cxnLst/>
            <a:rect r="r" b="b" t="t" l="l"/>
            <a:pathLst>
              <a:path h="2154663" w="3094163">
                <a:moveTo>
                  <a:pt x="0" y="0"/>
                </a:moveTo>
                <a:lnTo>
                  <a:pt x="3094164" y="0"/>
                </a:lnTo>
                <a:lnTo>
                  <a:pt x="3094164" y="2154663"/>
                </a:lnTo>
                <a:lnTo>
                  <a:pt x="0" y="21546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4" id="34"/>
          <p:cNvSpPr txBox="true"/>
          <p:nvPr/>
        </p:nvSpPr>
        <p:spPr>
          <a:xfrm rot="0">
            <a:off x="10038623" y="2628864"/>
            <a:ext cx="7507916" cy="1188244"/>
          </a:xfrm>
          <a:prstGeom prst="rect">
            <a:avLst/>
          </a:prstGeom>
        </p:spPr>
        <p:txBody>
          <a:bodyPr anchor="t" rtlCol="false" tIns="0" lIns="0" bIns="0" rIns="0">
            <a:spAutoFit/>
          </a:bodyPr>
          <a:lstStyle/>
          <a:p>
            <a:pPr algn="ctr" rtl="true">
              <a:lnSpc>
                <a:spcPts val="3154"/>
              </a:lnSpc>
            </a:pPr>
            <a:r>
              <a:rPr lang="he-IL" sz="2426">
                <a:solidFill>
                  <a:srgbClr val="FFFFFF"/>
                </a:solidFill>
                <a:latin typeface="Livvic"/>
                <a:ea typeface="Livvic"/>
                <a:cs typeface="Livvic"/>
                <a:sym typeface="Livvic"/>
                <a:rtl val="true"/>
              </a:rPr>
              <a:t>תפקוד לקוי בהפרשת האינסולין יכול לגרום להצטברות רמות גבוהות של סוכר ולפגיעה ביכולת הגוף לנצל את הסוכר ליצירת אנרגיה החיונית לקיומו.</a:t>
            </a:r>
          </a:p>
        </p:txBody>
      </p:sp>
      <p:sp>
        <p:nvSpPr>
          <p:cNvPr name="TextBox 35" id="35"/>
          <p:cNvSpPr txBox="true"/>
          <p:nvPr/>
        </p:nvSpPr>
        <p:spPr>
          <a:xfrm rot="0">
            <a:off x="9688392" y="581811"/>
            <a:ext cx="7489419" cy="855679"/>
          </a:xfrm>
          <a:prstGeom prst="rect">
            <a:avLst/>
          </a:prstGeom>
        </p:spPr>
        <p:txBody>
          <a:bodyPr anchor="t" rtlCol="false" tIns="0" lIns="0" bIns="0" rIns="0">
            <a:spAutoFit/>
          </a:bodyPr>
          <a:lstStyle/>
          <a:p>
            <a:pPr algn="ctr" rtl="true">
              <a:lnSpc>
                <a:spcPts val="6985"/>
              </a:lnSpc>
            </a:pPr>
            <a:r>
              <a:rPr lang="he-IL" sz="5373">
                <a:solidFill>
                  <a:srgbClr val="FFFFFF"/>
                </a:solidFill>
                <a:latin typeface="Livvic Bold"/>
                <a:ea typeface="Livvic Bold"/>
                <a:cs typeface="Livvic Bold"/>
                <a:sym typeface="Livvic Bold"/>
                <a:rtl val="true"/>
              </a:rPr>
              <a:t>הורמון האינסולין</a:t>
            </a:r>
          </a:p>
        </p:txBody>
      </p:sp>
      <p:sp>
        <p:nvSpPr>
          <p:cNvPr name="TextBox 36" id="36"/>
          <p:cNvSpPr txBox="true"/>
          <p:nvPr/>
        </p:nvSpPr>
        <p:spPr>
          <a:xfrm rot="0">
            <a:off x="10054475" y="4539853"/>
            <a:ext cx="7507916" cy="1188244"/>
          </a:xfrm>
          <a:prstGeom prst="rect">
            <a:avLst/>
          </a:prstGeom>
        </p:spPr>
        <p:txBody>
          <a:bodyPr anchor="t" rtlCol="false" tIns="0" lIns="0" bIns="0" rIns="0">
            <a:spAutoFit/>
          </a:bodyPr>
          <a:lstStyle/>
          <a:p>
            <a:pPr algn="ctr" rtl="true">
              <a:lnSpc>
                <a:spcPts val="3154"/>
              </a:lnSpc>
            </a:pPr>
            <a:r>
              <a:rPr lang="he-IL" sz="2426">
                <a:solidFill>
                  <a:srgbClr val="FFFFFF"/>
                </a:solidFill>
                <a:latin typeface="Livvic"/>
                <a:ea typeface="Livvic"/>
                <a:cs typeface="Livvic"/>
                <a:sym typeface="Livvic"/>
                <a:rtl val="true"/>
              </a:rPr>
              <a:t>צל הבנים שצפו במסך מעל שעתיים, נמצא סיכון של פי שניים לקיום רמות אינסולין מעבר לנורמה או שנמצא סיכון ל"תנגודת אינסולין", מצב בו הגוף מתקשה להוריד את רמת הסוכר</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6819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3822326"/>
          </a:xfrm>
          <a:custGeom>
            <a:avLst/>
            <a:gdLst/>
            <a:ahLst/>
            <a:cxnLst/>
            <a:rect r="r" b="b" t="t" l="l"/>
            <a:pathLst>
              <a:path h="13822326" w="18288000">
                <a:moveTo>
                  <a:pt x="0" y="0"/>
                </a:moveTo>
                <a:lnTo>
                  <a:pt x="18288000" y="0"/>
                </a:lnTo>
                <a:lnTo>
                  <a:pt x="18288000" y="13822326"/>
                </a:lnTo>
                <a:lnTo>
                  <a:pt x="0" y="13822326"/>
                </a:lnTo>
                <a:lnTo>
                  <a:pt x="0" y="0"/>
                </a:lnTo>
                <a:close/>
              </a:path>
            </a:pathLst>
          </a:custGeom>
          <a:blipFill>
            <a:blip r:embed="rId2"/>
            <a:stretch>
              <a:fillRect l="0" t="0" r="0" b="0"/>
            </a:stretch>
          </a:blipFill>
        </p:spPr>
      </p:sp>
      <p:grpSp>
        <p:nvGrpSpPr>
          <p:cNvPr name="Group 3" id="3"/>
          <p:cNvGrpSpPr/>
          <p:nvPr/>
        </p:nvGrpSpPr>
        <p:grpSpPr>
          <a:xfrm rot="0">
            <a:off x="9301802" y="-262328"/>
            <a:ext cx="9192773" cy="10811656"/>
            <a:chOff x="0" y="0"/>
            <a:chExt cx="2421142" cy="2847514"/>
          </a:xfrm>
        </p:grpSpPr>
        <p:sp>
          <p:nvSpPr>
            <p:cNvPr name="Freeform 4" id="4"/>
            <p:cNvSpPr/>
            <p:nvPr/>
          </p:nvSpPr>
          <p:spPr>
            <a:xfrm flipH="false" flipV="false" rot="0">
              <a:off x="0" y="0"/>
              <a:ext cx="2421142" cy="2847514"/>
            </a:xfrm>
            <a:custGeom>
              <a:avLst/>
              <a:gdLst/>
              <a:ahLst/>
              <a:cxnLst/>
              <a:rect r="r" b="b" t="t" l="l"/>
              <a:pathLst>
                <a:path h="2847514" w="2421142">
                  <a:moveTo>
                    <a:pt x="0" y="0"/>
                  </a:moveTo>
                  <a:lnTo>
                    <a:pt x="2421142" y="0"/>
                  </a:lnTo>
                  <a:lnTo>
                    <a:pt x="2421142" y="2847514"/>
                  </a:lnTo>
                  <a:lnTo>
                    <a:pt x="0" y="2847514"/>
                  </a:lnTo>
                  <a:close/>
                </a:path>
              </a:pathLst>
            </a:custGeom>
            <a:solidFill>
              <a:srgbClr val="16819B">
                <a:alpha val="68627"/>
              </a:srgbClr>
            </a:solidFill>
          </p:spPr>
        </p:sp>
        <p:sp>
          <p:nvSpPr>
            <p:cNvPr name="TextBox 5" id="5"/>
            <p:cNvSpPr txBox="true"/>
            <p:nvPr/>
          </p:nvSpPr>
          <p:spPr>
            <a:xfrm>
              <a:off x="0" y="-38100"/>
              <a:ext cx="2421142" cy="2885614"/>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1170239" y="-1206401"/>
            <a:ext cx="5084450" cy="2412803"/>
          </a:xfrm>
          <a:custGeom>
            <a:avLst/>
            <a:gdLst/>
            <a:ahLst/>
            <a:cxnLst/>
            <a:rect r="r" b="b" t="t" l="l"/>
            <a:pathLst>
              <a:path h="2412803" w="5084450">
                <a:moveTo>
                  <a:pt x="0" y="0"/>
                </a:moveTo>
                <a:lnTo>
                  <a:pt x="5084450" y="0"/>
                </a:lnTo>
                <a:lnTo>
                  <a:pt x="5084450" y="2412802"/>
                </a:lnTo>
                <a:lnTo>
                  <a:pt x="0" y="24128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9783828" y="1244233"/>
            <a:ext cx="7475472" cy="3281621"/>
          </a:xfrm>
          <a:prstGeom prst="rect">
            <a:avLst/>
          </a:prstGeom>
        </p:spPr>
        <p:txBody>
          <a:bodyPr anchor="t" rtlCol="false" tIns="0" lIns="0" bIns="0" rIns="0">
            <a:spAutoFit/>
          </a:bodyPr>
          <a:lstStyle/>
          <a:p>
            <a:pPr algn="ctr" rtl="true">
              <a:lnSpc>
                <a:spcPts val="6525"/>
              </a:lnSpc>
            </a:pPr>
            <a:r>
              <a:rPr lang="he-IL" sz="5019">
                <a:solidFill>
                  <a:srgbClr val="FFFFFF"/>
                </a:solidFill>
                <a:latin typeface="Livvic Bold"/>
                <a:ea typeface="Livvic Bold"/>
                <a:cs typeface="Livvic Bold"/>
                <a:sym typeface="Livvic Bold"/>
                <a:rtl val="true"/>
              </a:rPr>
              <a:t>השפעת זמן מסך על משקל יתר ועל מערכת כלי הדם והלב</a:t>
            </a:r>
          </a:p>
          <a:p>
            <a:pPr algn="ctr">
              <a:lnSpc>
                <a:spcPts val="6525"/>
              </a:lnSpc>
            </a:pPr>
          </a:p>
        </p:txBody>
      </p:sp>
      <p:sp>
        <p:nvSpPr>
          <p:cNvPr name="TextBox 8" id="8"/>
          <p:cNvSpPr txBox="true"/>
          <p:nvPr/>
        </p:nvSpPr>
        <p:spPr>
          <a:xfrm rot="0">
            <a:off x="9460378" y="4583004"/>
            <a:ext cx="8504172" cy="5075087"/>
          </a:xfrm>
          <a:prstGeom prst="rect">
            <a:avLst/>
          </a:prstGeom>
        </p:spPr>
        <p:txBody>
          <a:bodyPr anchor="t" rtlCol="false" tIns="0" lIns="0" bIns="0" rIns="0">
            <a:spAutoFit/>
          </a:bodyPr>
          <a:lstStyle/>
          <a:p>
            <a:pPr algn="ctr" rtl="true">
              <a:lnSpc>
                <a:spcPts val="3085"/>
              </a:lnSpc>
            </a:pPr>
            <a:r>
              <a:rPr lang="he-IL" sz="2373">
                <a:solidFill>
                  <a:srgbClr val="FFFFFF"/>
                </a:solidFill>
                <a:latin typeface="Livvic"/>
                <a:ea typeface="Livvic"/>
                <a:cs typeface="Livvic"/>
                <a:sym typeface="Livvic"/>
                <a:rtl val="true"/>
              </a:rPr>
              <a:t>מחקרים שונים מצאו שזמן מסך קשור באופן ברור עם הרגלי אכילה לא בריאים הגורמים להשמנה אצל ילדים ומתבגרים .</a:t>
            </a:r>
          </a:p>
          <a:p>
            <a:pPr algn="ctr" rtl="true">
              <a:lnSpc>
                <a:spcPts val="3085"/>
              </a:lnSpc>
            </a:pPr>
          </a:p>
          <a:p>
            <a:pPr algn="ctr">
              <a:lnSpc>
                <a:spcPts val="3085"/>
              </a:lnSpc>
            </a:pPr>
          </a:p>
          <a:p>
            <a:pPr algn="ctr" rtl="true">
              <a:lnSpc>
                <a:spcPts val="3085"/>
              </a:lnSpc>
            </a:pPr>
            <a:r>
              <a:rPr lang="he-IL" sz="2373">
                <a:solidFill>
                  <a:srgbClr val="FFFFFF"/>
                </a:solidFill>
                <a:latin typeface="Livvic"/>
                <a:ea typeface="Livvic"/>
                <a:cs typeface="Livvic"/>
                <a:sym typeface="Livvic"/>
                <a:rtl val="true"/>
              </a:rPr>
              <a:t>קשר זה מגיע בעקבות</a:t>
            </a:r>
          </a:p>
          <a:p>
            <a:pPr algn="ctr" rtl="true" marL="512461" indent="-256230" lvl="1">
              <a:lnSpc>
                <a:spcPts val="3085"/>
              </a:lnSpc>
              <a:buFont typeface="Arial"/>
              <a:buChar char="•"/>
            </a:pPr>
            <a:r>
              <a:rPr lang="he-IL" sz="2373">
                <a:solidFill>
                  <a:srgbClr val="FFFFFF"/>
                </a:solidFill>
                <a:latin typeface="Livvic"/>
                <a:ea typeface="Livvic"/>
                <a:cs typeface="Livvic"/>
                <a:sym typeface="Livvic"/>
                <a:rtl val="true"/>
              </a:rPr>
              <a:t>אכילה תוך כדי צפייה- וכך הגוף “לא זוכר” שאכל ורוצה עוד אחרי והרגלי התזונה משתבשים.</a:t>
            </a:r>
          </a:p>
          <a:p>
            <a:pPr algn="ctr" rtl="true" marL="512461" indent="-256230" lvl="1">
              <a:lnSpc>
                <a:spcPts val="3085"/>
              </a:lnSpc>
              <a:buFont typeface="Arial"/>
              <a:buChar char="•"/>
            </a:pPr>
            <a:r>
              <a:rPr lang="he-IL" sz="2373">
                <a:solidFill>
                  <a:srgbClr val="FFFFFF"/>
                </a:solidFill>
                <a:latin typeface="Livvic"/>
                <a:ea typeface="Livvic"/>
                <a:cs typeface="Livvic"/>
                <a:sym typeface="Livvic"/>
                <a:rtl val="true"/>
              </a:rPr>
              <a:t>רעב מוגבר שמגיע בסוף הצפייה או המשחק בשל רמות הסוכר שעלו כתוצאה מהסטרס שנגרם מהמסך, כך נוצרת אכילה סתמית ללא קשר לתחושת הרעב הטבעית (במחקר ראו שאפשר לעלות כך </a:t>
            </a:r>
            <a:r>
              <a:rPr lang="en-US" sz="2373">
                <a:solidFill>
                  <a:srgbClr val="FFFFFF"/>
                </a:solidFill>
                <a:latin typeface="Livvic"/>
                <a:ea typeface="Livvic"/>
                <a:cs typeface="Livvic"/>
                <a:sym typeface="Livvic"/>
              </a:rPr>
              <a:t>8</a:t>
            </a:r>
            <a:r>
              <a:rPr lang="he-IL" sz="2373">
                <a:solidFill>
                  <a:srgbClr val="FFFFFF"/>
                </a:solidFill>
                <a:latin typeface="Livvic"/>
                <a:ea typeface="Livvic"/>
                <a:cs typeface="Livvic"/>
                <a:sym typeface="Livvic"/>
                <a:rtl val="true"/>
              </a:rPr>
              <a:t> ק”ג בשנה)</a:t>
            </a:r>
          </a:p>
          <a:p>
            <a:pPr algn="ctr" rtl="true">
              <a:lnSpc>
                <a:spcPts val="3085"/>
              </a:lnSpc>
            </a:pPr>
          </a:p>
          <a:p>
            <a:pPr algn="ctr" rtl="true">
              <a:lnSpc>
                <a:spcPts val="3085"/>
              </a:lnSpc>
            </a:pPr>
            <a:r>
              <a:rPr lang="he-IL" sz="2373">
                <a:solidFill>
                  <a:srgbClr val="FFFFFF"/>
                </a:solidFill>
                <a:latin typeface="Livvic"/>
                <a:ea typeface="Livvic"/>
                <a:cs typeface="Livvic"/>
                <a:sym typeface="Livvic"/>
                <a:rtl val="true"/>
              </a:rPr>
              <a:t>השמנה כמובן קשורה לשלל מחלות קשות שעלולות להגיע בעקבותיה.</a:t>
            </a:r>
          </a:p>
        </p:txBody>
      </p:sp>
      <p:sp>
        <p:nvSpPr>
          <p:cNvPr name="TextBox 9" id="9"/>
          <p:cNvSpPr txBox="true"/>
          <p:nvPr/>
        </p:nvSpPr>
        <p:spPr>
          <a:xfrm rot="0">
            <a:off x="11033476" y="3952061"/>
            <a:ext cx="5357976" cy="573792"/>
          </a:xfrm>
          <a:prstGeom prst="rect">
            <a:avLst/>
          </a:prstGeom>
        </p:spPr>
        <p:txBody>
          <a:bodyPr anchor="t" rtlCol="false" tIns="0" lIns="0" bIns="0" rIns="0">
            <a:spAutoFit/>
          </a:bodyPr>
          <a:lstStyle/>
          <a:p>
            <a:pPr algn="ctr" rtl="true">
              <a:lnSpc>
                <a:spcPts val="4676"/>
              </a:lnSpc>
            </a:pPr>
            <a:r>
              <a:rPr lang="he-IL" sz="3597">
                <a:solidFill>
                  <a:srgbClr val="FFFFFF"/>
                </a:solidFill>
                <a:latin typeface="Livvic Bold"/>
                <a:ea typeface="Livvic Bold"/>
                <a:cs typeface="Livvic Bold"/>
                <a:sym typeface="Livvic Bold"/>
                <a:rtl val="true"/>
              </a:rPr>
              <a:t>השמנה:</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111" r="0" b="-13111"/>
            </a:stretch>
          </a:blipFill>
        </p:spPr>
      </p:sp>
      <p:grpSp>
        <p:nvGrpSpPr>
          <p:cNvPr name="Group 3" id="3"/>
          <p:cNvGrpSpPr/>
          <p:nvPr/>
        </p:nvGrpSpPr>
        <p:grpSpPr>
          <a:xfrm rot="0">
            <a:off x="-247559" y="-262328"/>
            <a:ext cx="18742134" cy="10811656"/>
            <a:chOff x="0" y="0"/>
            <a:chExt cx="4936200" cy="2847514"/>
          </a:xfrm>
        </p:grpSpPr>
        <p:sp>
          <p:nvSpPr>
            <p:cNvPr name="Freeform 4" id="4"/>
            <p:cNvSpPr/>
            <p:nvPr/>
          </p:nvSpPr>
          <p:spPr>
            <a:xfrm flipH="false" flipV="false" rot="0">
              <a:off x="0" y="0"/>
              <a:ext cx="4936200" cy="2847514"/>
            </a:xfrm>
            <a:custGeom>
              <a:avLst/>
              <a:gdLst/>
              <a:ahLst/>
              <a:cxnLst/>
              <a:rect r="r" b="b" t="t" l="l"/>
              <a:pathLst>
                <a:path h="2847514" w="4936200">
                  <a:moveTo>
                    <a:pt x="0" y="0"/>
                  </a:moveTo>
                  <a:lnTo>
                    <a:pt x="4936200" y="0"/>
                  </a:lnTo>
                  <a:lnTo>
                    <a:pt x="4936200" y="2847514"/>
                  </a:lnTo>
                  <a:lnTo>
                    <a:pt x="0" y="2847514"/>
                  </a:lnTo>
                  <a:close/>
                </a:path>
              </a:pathLst>
            </a:custGeom>
            <a:solidFill>
              <a:srgbClr val="16819B">
                <a:alpha val="84706"/>
              </a:srgbClr>
            </a:solidFill>
          </p:spPr>
        </p:sp>
        <p:sp>
          <p:nvSpPr>
            <p:cNvPr name="TextBox 5" id="5"/>
            <p:cNvSpPr txBox="true"/>
            <p:nvPr/>
          </p:nvSpPr>
          <p:spPr>
            <a:xfrm>
              <a:off x="0" y="-38100"/>
              <a:ext cx="4936200" cy="288561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0" y="3512306"/>
            <a:ext cx="9684586" cy="6774694"/>
            <a:chOff x="0" y="0"/>
            <a:chExt cx="2550673" cy="1784282"/>
          </a:xfrm>
        </p:grpSpPr>
        <p:sp>
          <p:nvSpPr>
            <p:cNvPr name="Freeform 7" id="7"/>
            <p:cNvSpPr/>
            <p:nvPr/>
          </p:nvSpPr>
          <p:spPr>
            <a:xfrm flipH="false" flipV="false" rot="0">
              <a:off x="0" y="0"/>
              <a:ext cx="2550673" cy="1784282"/>
            </a:xfrm>
            <a:custGeom>
              <a:avLst/>
              <a:gdLst/>
              <a:ahLst/>
              <a:cxnLst/>
              <a:rect r="r" b="b" t="t" l="l"/>
              <a:pathLst>
                <a:path h="1784282" w="2550673">
                  <a:moveTo>
                    <a:pt x="0" y="0"/>
                  </a:moveTo>
                  <a:lnTo>
                    <a:pt x="2550673" y="0"/>
                  </a:lnTo>
                  <a:lnTo>
                    <a:pt x="2550673" y="1784282"/>
                  </a:lnTo>
                  <a:lnTo>
                    <a:pt x="0" y="1784282"/>
                  </a:lnTo>
                  <a:close/>
                </a:path>
              </a:pathLst>
            </a:custGeom>
            <a:solidFill>
              <a:srgbClr val="16819B"/>
            </a:solidFill>
          </p:spPr>
        </p:sp>
        <p:sp>
          <p:nvSpPr>
            <p:cNvPr name="TextBox 8" id="8"/>
            <p:cNvSpPr txBox="true"/>
            <p:nvPr/>
          </p:nvSpPr>
          <p:spPr>
            <a:xfrm>
              <a:off x="0" y="-38100"/>
              <a:ext cx="2550673" cy="1822382"/>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479664" y="3512306"/>
            <a:ext cx="8808336" cy="6774694"/>
            <a:chOff x="0" y="0"/>
            <a:chExt cx="11744448" cy="9032926"/>
          </a:xfrm>
        </p:grpSpPr>
        <p:pic>
          <p:nvPicPr>
            <p:cNvPr name="Picture 10" id="10"/>
            <p:cNvPicPr>
              <a:picLocks noChangeAspect="true"/>
            </p:cNvPicPr>
            <p:nvPr/>
          </p:nvPicPr>
          <p:blipFill>
            <a:blip r:embed="rId3"/>
            <a:srcRect l="6739" t="0" r="6739" b="0"/>
            <a:stretch>
              <a:fillRect/>
            </a:stretch>
          </p:blipFill>
          <p:spPr>
            <a:xfrm flipH="false" flipV="false">
              <a:off x="0" y="0"/>
              <a:ext cx="11744448" cy="9032926"/>
            </a:xfrm>
            <a:prstGeom prst="rect">
              <a:avLst/>
            </a:prstGeom>
          </p:spPr>
        </p:pic>
      </p:grpSp>
      <p:grpSp>
        <p:nvGrpSpPr>
          <p:cNvPr name="Group 11" id="11"/>
          <p:cNvGrpSpPr/>
          <p:nvPr/>
        </p:nvGrpSpPr>
        <p:grpSpPr>
          <a:xfrm rot="-5400000">
            <a:off x="9008469" y="-5580284"/>
            <a:ext cx="271061" cy="18288000"/>
            <a:chOff x="0" y="0"/>
            <a:chExt cx="361415" cy="24384000"/>
          </a:xfrm>
        </p:grpSpPr>
        <p:sp>
          <p:nvSpPr>
            <p:cNvPr name="AutoShape 12" id="12"/>
            <p:cNvSpPr/>
            <p:nvPr/>
          </p:nvSpPr>
          <p:spPr>
            <a:xfrm>
              <a:off x="0" y="0"/>
              <a:ext cx="361415" cy="24384000"/>
            </a:xfrm>
            <a:prstGeom prst="rect">
              <a:avLst/>
            </a:prstGeom>
            <a:solidFill>
              <a:srgbClr val="78BECF"/>
            </a:solidFill>
          </p:spPr>
        </p:sp>
      </p:grpSp>
      <p:sp>
        <p:nvSpPr>
          <p:cNvPr name="TextBox 13" id="13"/>
          <p:cNvSpPr txBox="true"/>
          <p:nvPr/>
        </p:nvSpPr>
        <p:spPr>
          <a:xfrm rot="0">
            <a:off x="510138" y="4156447"/>
            <a:ext cx="8633862" cy="5287616"/>
          </a:xfrm>
          <a:prstGeom prst="rect">
            <a:avLst/>
          </a:prstGeom>
        </p:spPr>
        <p:txBody>
          <a:bodyPr anchor="t" rtlCol="false" tIns="0" lIns="0" bIns="0" rIns="0">
            <a:spAutoFit/>
          </a:bodyPr>
          <a:lstStyle/>
          <a:p>
            <a:pPr algn="ctr" rtl="true">
              <a:lnSpc>
                <a:spcPts val="4663"/>
              </a:lnSpc>
            </a:pPr>
            <a:r>
              <a:rPr lang="he-IL" sz="3587">
                <a:solidFill>
                  <a:srgbClr val="FFFFFF"/>
                </a:solidFill>
                <a:latin typeface="Livvic"/>
                <a:ea typeface="Livvic"/>
                <a:cs typeface="Livvic"/>
                <a:sym typeface="Livvic"/>
                <a:rtl val="true"/>
              </a:rPr>
              <a:t>מחקרים הראו שאצל ילדים בני </a:t>
            </a:r>
            <a:r>
              <a:rPr lang="en-US" sz="3587">
                <a:solidFill>
                  <a:srgbClr val="FFFFFF"/>
                </a:solidFill>
                <a:latin typeface="Livvic"/>
                <a:ea typeface="Livvic"/>
                <a:cs typeface="Livvic"/>
                <a:sym typeface="Livvic"/>
              </a:rPr>
              <a:t>6-7</a:t>
            </a:r>
            <a:r>
              <a:rPr lang="he-IL" sz="3587">
                <a:solidFill>
                  <a:srgbClr val="FFFFFF"/>
                </a:solidFill>
                <a:latin typeface="Livvic"/>
                <a:ea typeface="Livvic"/>
                <a:cs typeface="Livvic"/>
                <a:sym typeface="Livvic"/>
                <a:rtl val="true"/>
              </a:rPr>
              <a:t> שישבו שעתיים ביום מול המסך נצפתה עליה בלחץ הדם והתרחבות צינורות דם שעלולה להוביל בהמשך למחלות לב.</a:t>
            </a:r>
          </a:p>
          <a:p>
            <a:pPr algn="ctr" rtl="true">
              <a:lnSpc>
                <a:spcPts val="4663"/>
              </a:lnSpc>
            </a:pPr>
            <a:r>
              <a:rPr lang="he-IL" sz="3587">
                <a:solidFill>
                  <a:srgbClr val="FFFFFF"/>
                </a:solidFill>
                <a:latin typeface="Livvic"/>
                <a:ea typeface="Livvic"/>
                <a:cs typeface="Livvic"/>
                <a:sym typeface="Livvic"/>
                <a:rtl val="true"/>
              </a:rPr>
              <a:t>גם אצל בני נוער מצאו קשר כזה ובנוסף עליה בכמות הכולסטרול “הרע” והפחתה של כמות הכולסטרול “הטוב”.</a:t>
            </a:r>
          </a:p>
          <a:p>
            <a:pPr algn="ctr" rtl="true">
              <a:lnSpc>
                <a:spcPts val="4663"/>
              </a:lnSpc>
            </a:pPr>
            <a:r>
              <a:rPr lang="he-IL" sz="3587">
                <a:solidFill>
                  <a:srgbClr val="FFFFFF"/>
                </a:solidFill>
                <a:latin typeface="Livvic"/>
                <a:ea typeface="Livvic"/>
                <a:cs typeface="Livvic"/>
                <a:sym typeface="Livvic"/>
                <a:rtl val="true"/>
              </a:rPr>
              <a:t>גם שיבוש חילוף החומרים ועליה במקרי סכרת סוג </a:t>
            </a:r>
            <a:r>
              <a:rPr lang="en-US" sz="3587">
                <a:solidFill>
                  <a:srgbClr val="FFFFFF"/>
                </a:solidFill>
                <a:latin typeface="Livvic"/>
                <a:ea typeface="Livvic"/>
                <a:cs typeface="Livvic"/>
                <a:sym typeface="Livvic"/>
              </a:rPr>
              <a:t>2</a:t>
            </a:r>
            <a:r>
              <a:rPr lang="he-IL" sz="3587">
                <a:solidFill>
                  <a:srgbClr val="FFFFFF"/>
                </a:solidFill>
                <a:latin typeface="Livvic"/>
                <a:ea typeface="Livvic"/>
                <a:cs typeface="Livvic"/>
                <a:sym typeface="Livvic"/>
                <a:rtl val="true"/>
              </a:rPr>
              <a:t> נמצאו קשורים לזמן מסך.</a:t>
            </a:r>
          </a:p>
        </p:txBody>
      </p:sp>
      <p:sp>
        <p:nvSpPr>
          <p:cNvPr name="TextBox 14" id="14"/>
          <p:cNvSpPr txBox="true"/>
          <p:nvPr/>
        </p:nvSpPr>
        <p:spPr>
          <a:xfrm rot="0">
            <a:off x="2954386" y="563107"/>
            <a:ext cx="12379229" cy="2379304"/>
          </a:xfrm>
          <a:prstGeom prst="rect">
            <a:avLst/>
          </a:prstGeom>
        </p:spPr>
        <p:txBody>
          <a:bodyPr anchor="t" rtlCol="false" tIns="0" lIns="0" bIns="0" rIns="0">
            <a:spAutoFit/>
          </a:bodyPr>
          <a:lstStyle/>
          <a:p>
            <a:pPr algn="ctr" rtl="true" marL="0" indent="0" lvl="0">
              <a:lnSpc>
                <a:spcPts val="9124"/>
              </a:lnSpc>
            </a:pPr>
            <a:r>
              <a:rPr lang="he-IL" sz="8859" spc="380">
                <a:solidFill>
                  <a:srgbClr val="FFFFFF"/>
                </a:solidFill>
                <a:latin typeface="Bobby Jones 2"/>
                <a:ea typeface="Bobby Jones 2"/>
                <a:cs typeface="Bobby Jones 2"/>
                <a:sym typeface="Bobby Jones 2"/>
                <a:rtl val="true"/>
              </a:rPr>
              <a:t>השפעה על לחץ דם וחילוף חומרים תקין בגוף</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DAGJKS2R-oc</dc:identifier>
  <dcterms:modified xsi:type="dcterms:W3CDTF">2011-08-01T06:04:30Z</dcterms:modified>
  <cp:revision>1</cp:revision>
  <dc:title>האם שימוש במסכים פוגע בהתפתחות מוחית של ילדים?</dc:title>
</cp:coreProperties>
</file>