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r" defTabSz="914400" rtl="1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EAEAEA"/>
    <a:srgbClr val="FFFFCC"/>
    <a:srgbClr val="FFCC66"/>
    <a:srgbClr val="DDDDDD"/>
    <a:srgbClr val="9900FF"/>
    <a:srgbClr val="003366"/>
    <a:srgbClr val="33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4" autoAdjust="0"/>
    <p:restoredTop sz="94660"/>
  </p:normalViewPr>
  <p:slideViewPr>
    <p:cSldViewPr>
      <p:cViewPr varScale="1">
        <p:scale>
          <a:sx n="43" d="100"/>
          <a:sy n="43" d="100"/>
        </p:scale>
        <p:origin x="-74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BCF092-6CE9-40B7-ABEC-87A0AEF3E78E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8BC234-45DD-44AF-B81A-E31E6D0AE7C3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5C1BD6-7F97-4435-9C44-A725AE5ED884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39624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A0A08-51B8-4C40-87C1-8BCC3C94DDAF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A4D44-C2E2-4C59-A467-BE555B9C327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4190D-2EAC-4C94-A8C4-179B6ECC9657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0A2F39-C238-4107-8EE4-DBF96D402EEC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914C8D-5A91-44BC-B0BA-CC9DC7B44C32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75DCCD-5888-480D-A1DD-1D532BD2931C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72A9F1-002C-4A47-8249-9C59C0E261F5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591300" y="609600"/>
            <a:ext cx="2019300" cy="54864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905500" cy="54864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F2424-6BCE-44E4-B966-711DCEF4C612}" type="slidenum">
              <a:rPr lang="he-IL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800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76400"/>
            <a:ext cx="80772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  <a:endParaRPr lang="en-US" smtClean="0"/>
          </a:p>
          <a:p>
            <a:pPr lvl="1"/>
            <a:r>
              <a:rPr lang="he-IL" smtClean="0"/>
              <a:t>רמה שנייה</a:t>
            </a:r>
            <a:endParaRPr lang="en-US" smtClean="0"/>
          </a:p>
          <a:p>
            <a:pPr lvl="2"/>
            <a:r>
              <a:rPr lang="he-IL" smtClean="0"/>
              <a:t>רמה שלישית</a:t>
            </a:r>
            <a:endParaRPr lang="en-US" smtClean="0"/>
          </a:p>
          <a:p>
            <a:pPr lvl="3"/>
            <a:r>
              <a:rPr lang="he-IL" smtClean="0"/>
              <a:t>רמה רביעית</a:t>
            </a:r>
            <a:endParaRPr lang="en-US" smtClean="0"/>
          </a:p>
          <a:p>
            <a:pPr lvl="4"/>
            <a:r>
              <a:rPr lang="he-IL" smtClean="0"/>
              <a:t>רמה חמישית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cs typeface="Arial" charset="0"/>
              </a:defRPr>
            </a:lvl1pPr>
          </a:lstStyle>
          <a:p>
            <a:fld id="{0EA3F73D-7E6E-4B12-B99F-71BDEB10437B}" type="slidenum">
              <a:rPr lang="he-IL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C Futura Casual" pitchFamily="2" charset="0"/>
          <a:cs typeface="Times New Roman (Hebrew)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4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4000">
          <a:solidFill>
            <a:schemeClr val="bg1"/>
          </a:solidFill>
          <a:latin typeface="+mn-lt"/>
          <a:cs typeface="Arial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600">
          <a:solidFill>
            <a:schemeClr val="bg1"/>
          </a:solidFill>
          <a:latin typeface="+mn-lt"/>
          <a:cs typeface="Arial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3200">
          <a:solidFill>
            <a:schemeClr val="bg1"/>
          </a:solidFill>
          <a:latin typeface="+mn-lt"/>
          <a:cs typeface="Arial" charset="0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r>
              <a:rPr lang="en-US"/>
              <a:t>Present Progressive</a:t>
            </a:r>
            <a:r>
              <a:rPr lang="he-IL"/>
              <a:t>- </a:t>
            </a: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43200"/>
            <a:ext cx="6324600" cy="2057400"/>
          </a:xfrm>
        </p:spPr>
        <p:txBody>
          <a:bodyPr/>
          <a:lstStyle/>
          <a:p>
            <a:pPr rtl="1"/>
            <a:r>
              <a:rPr lang="en-US" sz="3600">
                <a:latin typeface="Arial (W1)" pitchFamily="34" charset="0"/>
              </a:rPr>
              <a:t>Positive and Negative Forms</a:t>
            </a:r>
            <a:r>
              <a:rPr lang="he-IL">
                <a:latin typeface="Arial (W1)" pitchFamily="34" charset="0"/>
              </a:rPr>
              <a:t>הווה ממושך- </a:t>
            </a:r>
          </a:p>
          <a:p>
            <a:pPr rtl="1"/>
            <a:r>
              <a:rPr lang="he-IL" sz="3600">
                <a:latin typeface="Arial (W1)" pitchFamily="34" charset="0"/>
              </a:rPr>
              <a:t>משפטים חיוביים ושליליים</a:t>
            </a:r>
            <a:endParaRPr lang="en-US" sz="3600">
              <a:latin typeface="Arial (W1)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utoUpdateAnimBg="0"/>
      <p:bldP spid="2053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 u="sng"/>
              <a:t>שימושים</a:t>
            </a:r>
            <a:r>
              <a:rPr lang="he-IL" sz="3200"/>
              <a:t>: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אנו משתמשים בזמן הווה ממושך כדי לתאר: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1) פעולות שמתרחשות עכשיו, ברגע זה. </a:t>
            </a: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  </a:t>
            </a:r>
            <a:r>
              <a:rPr lang="en-US" sz="3200" b="1">
                <a:latin typeface="Comic Sans MS" pitchFamily="66" charset="0"/>
              </a:rPr>
              <a:t>I </a:t>
            </a:r>
            <a:r>
              <a:rPr lang="en-US" sz="3200" b="1" i="1">
                <a:latin typeface="Comic Sans MS" pitchFamily="66" charset="0"/>
              </a:rPr>
              <a:t>am going to school now.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 b="1" i="1"/>
              <a:t>אני הולך/הולכת לבית הספר עכשיו.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2) פעולות שמתרחשות בעתיד הקרוב.  </a:t>
            </a: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Donna is going to London today.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דונה נוסעת ללונדון היום. (זה בעתיד, אך בקרוב). 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 u="sng"/>
              <a:t>ביטויי זמן</a:t>
            </a:r>
            <a:r>
              <a:rPr lang="he-IL" sz="3200"/>
              <a:t>: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אנו נזהה משפטים בזמן הווה ממושך לפי ביטויי הזמן הבאים:</a:t>
            </a: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now </a:t>
            </a:r>
            <a:r>
              <a:rPr lang="he-IL" sz="3200" b="1">
                <a:latin typeface="Comic Sans MS" pitchFamily="66" charset="0"/>
              </a:rPr>
              <a:t> עכשיו </a:t>
            </a:r>
            <a:endParaRPr lang="en-US" sz="3200" b="1">
              <a:latin typeface="Comic Sans MS" pitchFamily="66" charset="0"/>
            </a:endParaRP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right now </a:t>
            </a:r>
            <a:r>
              <a:rPr lang="he-IL" sz="3200" b="1">
                <a:latin typeface="Comic Sans MS" pitchFamily="66" charset="0"/>
              </a:rPr>
              <a:t> ממש עכשיו (ברגע זה ממש)</a:t>
            </a:r>
            <a:endParaRPr lang="en-US" sz="3200" b="1">
              <a:latin typeface="Comic Sans MS" pitchFamily="66" charset="0"/>
            </a:endParaRP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at this moment </a:t>
            </a:r>
            <a:r>
              <a:rPr lang="he-IL" sz="3200" b="1">
                <a:latin typeface="Comic Sans MS" pitchFamily="66" charset="0"/>
              </a:rPr>
              <a:t> ברגע זה </a:t>
            </a:r>
            <a:endParaRPr lang="en-US" sz="3200" b="1">
              <a:latin typeface="Comic Sans MS" pitchFamily="66" charset="0"/>
            </a:endParaRP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today </a:t>
            </a:r>
            <a:r>
              <a:rPr lang="he-IL" sz="3200" b="1">
                <a:latin typeface="Comic Sans MS" pitchFamily="66" charset="0"/>
              </a:rPr>
              <a:t> היום </a:t>
            </a:r>
            <a:endParaRPr lang="en-US" sz="3200" b="1">
              <a:latin typeface="Comic Sans MS" pitchFamily="66" charset="0"/>
            </a:endParaRP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soon</a:t>
            </a:r>
            <a:r>
              <a:rPr lang="en-US" sz="3200"/>
              <a:t>  </a:t>
            </a:r>
            <a:r>
              <a:rPr lang="he-IL" sz="3200" b="1"/>
              <a:t>בקרוב</a:t>
            </a:r>
            <a:r>
              <a:rPr lang="he-IL" sz="3200"/>
              <a:t> </a:t>
            </a: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077200" cy="4419600"/>
          </a:xfrm>
        </p:spPr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000" u="sng"/>
              <a:t>מבנה משפט חיובי</a:t>
            </a:r>
            <a:r>
              <a:rPr lang="he-IL" sz="3000"/>
              <a:t>: </a:t>
            </a:r>
            <a:r>
              <a:rPr lang="en-ZW" sz="3000"/>
              <a:t> </a:t>
            </a:r>
            <a:r>
              <a:rPr lang="he-IL" sz="3000"/>
              <a:t>אנו בונים משפטים בזמן הווה ממושך לפי התבנית הבאה: </a:t>
            </a:r>
            <a:endParaRPr lang="en-US" sz="3000"/>
          </a:p>
          <a:p>
            <a:pPr marL="838200" indent="-838200" algn="r" rtl="1">
              <a:buFont typeface="Wingdings" pitchFamily="2" charset="2"/>
              <a:buNone/>
            </a:pPr>
            <a:endParaRPr lang="en-US" sz="3000"/>
          </a:p>
          <a:p>
            <a:pPr marL="838200" indent="-838200">
              <a:buFontTx/>
              <a:buChar char="-"/>
            </a:pPr>
            <a:endParaRPr lang="en-US" sz="3600" b="1">
              <a:latin typeface="Comic Sans MS" pitchFamily="66" charset="0"/>
            </a:endParaRPr>
          </a:p>
          <a:p>
            <a:pPr marL="838200" indent="-838200">
              <a:buFontTx/>
              <a:buNone/>
            </a:pPr>
            <a:endParaRPr lang="en-US" sz="3600" b="1">
              <a:latin typeface="Comic Sans MS" pitchFamily="66" charset="0"/>
            </a:endParaRPr>
          </a:p>
        </p:txBody>
      </p:sp>
      <p:grpSp>
        <p:nvGrpSpPr>
          <p:cNvPr id="8204" name="Group 12"/>
          <p:cNvGrpSpPr>
            <a:grpSpLocks/>
          </p:cNvGrpSpPr>
          <p:nvPr/>
        </p:nvGrpSpPr>
        <p:grpSpPr bwMode="auto">
          <a:xfrm>
            <a:off x="685800" y="2438400"/>
            <a:ext cx="7848600" cy="1428750"/>
            <a:chOff x="432" y="1536"/>
            <a:chExt cx="4944" cy="900"/>
          </a:xfrm>
        </p:grpSpPr>
        <p:sp>
          <p:nvSpPr>
            <p:cNvPr id="8196" name="AutoShape 4"/>
            <p:cNvSpPr>
              <a:spLocks noChangeArrowheads="1"/>
            </p:cNvSpPr>
            <p:nvPr/>
          </p:nvSpPr>
          <p:spPr bwMode="auto">
            <a:xfrm>
              <a:off x="432" y="1536"/>
              <a:ext cx="4944" cy="900"/>
            </a:xfrm>
            <a:prstGeom prst="roundRect">
              <a:avLst>
                <a:gd name="adj" fmla="val 16667"/>
              </a:avLst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e-IL"/>
            </a:p>
          </p:txBody>
        </p:sp>
        <p:sp>
          <p:nvSpPr>
            <p:cNvPr id="8199" name="Text Box 7"/>
            <p:cNvSpPr txBox="1">
              <a:spLocks noChangeArrowheads="1"/>
            </p:cNvSpPr>
            <p:nvPr/>
          </p:nvSpPr>
          <p:spPr bwMode="auto">
            <a:xfrm>
              <a:off x="480" y="1632"/>
              <a:ext cx="4896" cy="731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Subject </a:t>
              </a:r>
              <a:r>
                <a:rPr lang="en-ZW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ZW" sz="2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am,is,are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ZW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(</a:t>
              </a:r>
              <a:r>
                <a:rPr lang="en-ZW" sz="2800" b="1">
                  <a:solidFill>
                    <a:srgbClr val="336600"/>
                  </a:solidFill>
                  <a:latin typeface="Arial" charset="0"/>
                  <a:cs typeface="Arial" charset="0"/>
                </a:rPr>
                <a:t>verb+ing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) </a:t>
              </a:r>
              <a:r>
                <a:rPr lang="en-ZW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800" b="1">
                  <a:solidFill>
                    <a:srgbClr val="9900FF"/>
                  </a:solidFill>
                  <a:latin typeface="Arial" charset="0"/>
                  <a:cs typeface="Arial" charset="0"/>
                </a:rPr>
                <a:t>r.s.t.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endParaRPr lang="en-ZW" sz="2800" b="1">
                <a:solidFill>
                  <a:srgbClr val="000066"/>
                </a:solidFill>
                <a:latin typeface="Arial" charset="0"/>
                <a:cs typeface="Arial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he-IL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נושא</a:t>
              </a:r>
              <a:r>
                <a:rPr lang="en-ZW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800" b="1">
                  <a:solidFill>
                    <a:srgbClr val="FF0000"/>
                  </a:solidFill>
                  <a:latin typeface="Arial" charset="0"/>
                  <a:cs typeface="Arial" charset="0"/>
                </a:rPr>
                <a:t>am, is, are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(</a:t>
              </a:r>
              <a:r>
                <a:rPr lang="en-US" sz="2800" b="1">
                  <a:solidFill>
                    <a:srgbClr val="336600"/>
                  </a:solidFill>
                  <a:latin typeface="Arial" charset="0"/>
                  <a:cs typeface="Arial" charset="0"/>
                </a:rPr>
                <a:t>ing </a:t>
              </a:r>
              <a:r>
                <a:rPr lang="he-IL" sz="2800" b="1">
                  <a:solidFill>
                    <a:srgbClr val="336600"/>
                  </a:solidFill>
                  <a:latin typeface="Arial" charset="0"/>
                  <a:cs typeface="Arial" charset="0"/>
                </a:rPr>
                <a:t>פועל עם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) </a:t>
              </a:r>
              <a:r>
                <a:rPr lang="en-US" sz="2800" b="1">
                  <a:solidFill>
                    <a:srgbClr val="000000"/>
                  </a:solidFill>
                  <a:latin typeface="Arial" charset="0"/>
                  <a:cs typeface="Arial" charset="0"/>
                </a:rPr>
                <a:t>+</a:t>
              </a:r>
              <a:r>
                <a:rPr lang="en-US" sz="2800" b="1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  <a:r>
                <a:rPr lang="he-IL" sz="2800" b="1">
                  <a:solidFill>
                    <a:srgbClr val="9900FF"/>
                  </a:solidFill>
                  <a:latin typeface="Arial" charset="0"/>
                  <a:cs typeface="Arial" charset="0"/>
                </a:rPr>
                <a:t>יתר המשפט</a:t>
              </a:r>
              <a:r>
                <a:rPr lang="en-US" sz="2800">
                  <a:solidFill>
                    <a:srgbClr val="000066"/>
                  </a:solidFill>
                  <a:latin typeface="Arial" charset="0"/>
                  <a:cs typeface="Arial" charset="0"/>
                </a:rPr>
                <a:t> </a:t>
              </a:r>
            </a:p>
          </p:txBody>
        </p:sp>
      </p:grp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685800" y="4038600"/>
            <a:ext cx="7772400" cy="2022475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rtl="1">
              <a:lnSpc>
                <a:spcPct val="90000"/>
              </a:lnSpc>
              <a:spcBef>
                <a:spcPct val="20000"/>
              </a:spcBef>
              <a:buSzPct val="80000"/>
            </a:pPr>
            <a:r>
              <a:rPr lang="he-IL" sz="30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דוגמאות:</a:t>
            </a:r>
            <a:endParaRPr lang="en-ZW" sz="3000" b="1">
              <a:solidFill>
                <a:srgbClr val="000066"/>
              </a:solidFill>
              <a:latin typeface="Comic Sans MS" pitchFamily="66" charset="0"/>
              <a:cs typeface="Times New Roman (Hebrew)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buSzPct val="80000"/>
            </a:pPr>
            <a:r>
              <a:rPr lang="en-US" sz="30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I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am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cleaning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my room at the moment.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endParaRPr lang="he-IL" sz="3000" b="1">
              <a:solidFill>
                <a:srgbClr val="000000"/>
              </a:solidFill>
              <a:latin typeface="Comic Sans MS" pitchFamily="66" charset="0"/>
              <a:cs typeface="Times New Roman (Hebrew)" charset="0"/>
            </a:endParaRPr>
          </a:p>
          <a:p>
            <a:pPr algn="l">
              <a:lnSpc>
                <a:spcPct val="90000"/>
              </a:lnSpc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en-US" sz="30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The woman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is</a:t>
            </a:r>
            <a:r>
              <a:rPr lang="en-US" sz="30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 watching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T.V right now.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</a:p>
          <a:p>
            <a:pPr algn="l">
              <a:lnSpc>
                <a:spcPct val="90000"/>
              </a:lnSpc>
              <a:spcBef>
                <a:spcPct val="20000"/>
              </a:spcBef>
              <a:buSzPct val="80000"/>
              <a:buFont typeface="Wingdings" pitchFamily="2" charset="2"/>
              <a:buNone/>
            </a:pPr>
            <a:r>
              <a:rPr lang="en-US" sz="30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The children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are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doing</a:t>
            </a:r>
            <a:r>
              <a:rPr lang="en-US" sz="3000" b="1">
                <a:solidFill>
                  <a:srgbClr val="000000"/>
                </a:solidFill>
                <a:latin typeface="Comic Sans MS" pitchFamily="66" charset="0"/>
                <a:cs typeface="Times New Roman (Hebrew)" charset="0"/>
              </a:rPr>
              <a:t> </a:t>
            </a:r>
            <a:r>
              <a:rPr lang="en-US" sz="30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homework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 autoUpdateAnimBg="0"/>
      <p:bldP spid="8202" grpId="0" build="p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200" u="sng"/>
              <a:t>חוקי איות: </a:t>
            </a:r>
          </a:p>
          <a:p>
            <a:pPr marL="838200" indent="-838200" algn="r" rtl="1">
              <a:buFont typeface="Wingdings" pitchFamily="2" charset="2"/>
              <a:buAutoNum type="arabicParenR"/>
            </a:pPr>
            <a:r>
              <a:rPr lang="he-IL" sz="3200"/>
              <a:t>כאשר הפועל מסתיים באות </a:t>
            </a:r>
            <a:r>
              <a:rPr lang="en-US" sz="3200"/>
              <a:t>e</a:t>
            </a:r>
            <a:r>
              <a:rPr lang="he-IL" sz="3200"/>
              <a:t>, משמיטים אותה ורק אז מוסיפים </a:t>
            </a:r>
            <a:r>
              <a:rPr lang="en-US" sz="3200"/>
              <a:t>ing</a:t>
            </a:r>
            <a:r>
              <a:rPr lang="he-IL" sz="3200"/>
              <a:t>. לדוגמא:</a:t>
            </a:r>
            <a:endParaRPr lang="en-US" sz="3200"/>
          </a:p>
          <a:p>
            <a:pPr marL="838200" indent="-838200" algn="r" rtl="1">
              <a:buFont typeface="Wingdings" pitchFamily="2" charset="2"/>
              <a:buAutoNum type="arabicParenR"/>
            </a:pPr>
            <a:endParaRPr lang="he-IL" sz="3200"/>
          </a:p>
          <a:p>
            <a:pPr marL="838200" indent="-838200">
              <a:buFont typeface="Wingdings" pitchFamily="2" charset="2"/>
              <a:buNone/>
            </a:pPr>
            <a:r>
              <a:rPr lang="en-US" sz="3200">
                <a:latin typeface="Comic Sans MS" pitchFamily="66" charset="0"/>
              </a:rPr>
              <a:t>write – writing     dance- dancing </a:t>
            </a:r>
          </a:p>
          <a:p>
            <a:pPr marL="838200" indent="-838200">
              <a:buFont typeface="Wingdings" pitchFamily="2" charset="2"/>
              <a:buNone/>
            </a:pPr>
            <a:endParaRPr lang="en-US" sz="3200">
              <a:latin typeface="Comic Sans MS" pitchFamily="66" charset="0"/>
            </a:endParaRPr>
          </a:p>
          <a:p>
            <a:pPr marL="838200" indent="-838200">
              <a:buFont typeface="Wingdings" pitchFamily="2" charset="2"/>
              <a:buNone/>
            </a:pPr>
            <a:r>
              <a:rPr lang="en-US" sz="3200">
                <a:latin typeface="Comic Sans MS" pitchFamily="66" charset="0"/>
              </a:rPr>
              <a:t>smile – smiling     make – making</a:t>
            </a:r>
            <a:r>
              <a:rPr lang="en-US" sz="320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2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200" u="sng"/>
              <a:t>חוקי איות: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2) כאשר הפועל בעל מבנה של: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עיצור (אות רגילה) – תנועה (אות ניקוד) – עיצור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נכפיל את האות האחרונה ורק אחר כך נוסיף </a:t>
            </a:r>
            <a:r>
              <a:rPr lang="en-US" sz="3200"/>
              <a:t>ing</a:t>
            </a:r>
            <a:r>
              <a:rPr lang="he-IL" sz="3200"/>
              <a:t>. </a:t>
            </a:r>
            <a:endParaRPr lang="en-US" sz="3200"/>
          </a:p>
          <a:p>
            <a:pPr marL="838200" indent="-838200" algn="r" rtl="1">
              <a:buFont typeface="Wingdings" pitchFamily="2" charset="2"/>
              <a:buNone/>
            </a:pPr>
            <a:endParaRPr lang="he-IL" sz="3200"/>
          </a:p>
          <a:p>
            <a:pPr marL="838200" indent="-838200" algn="ctr"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sit – sitting           put – putting </a:t>
            </a:r>
          </a:p>
          <a:p>
            <a:pPr marL="838200" indent="-838200" algn="ctr"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run – running        cut – cutting </a:t>
            </a:r>
            <a:r>
              <a:rPr lang="en-US" sz="3200" b="1"/>
              <a:t> </a:t>
            </a:r>
            <a:endParaRPr lang="he-IL" sz="32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4419600"/>
          </a:xfrm>
        </p:spPr>
        <p:txBody>
          <a:bodyPr/>
          <a:lstStyle/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 u="sng"/>
              <a:t>חוקי איות: </a:t>
            </a:r>
            <a:endParaRPr lang="en-US" sz="3200" u="sng"/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3)</a:t>
            </a:r>
            <a:r>
              <a:rPr lang="en-US" sz="3200"/>
              <a:t> </a:t>
            </a:r>
            <a:r>
              <a:rPr lang="he-IL" sz="3200"/>
              <a:t>זיכרו: ישנם מקרים בהם לא מכפילים את האות האחרונה אף על פי שלפועל יש מבנה של: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עיצור – תנועה – עיצור.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/>
              <a:t>כאשר הפועל מסתיים באחת מהאותיות הבאות: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en-US" sz="3200"/>
              <a:t>w / x  / y </a:t>
            </a:r>
            <a:r>
              <a:rPr lang="he-IL" sz="3200"/>
              <a:t>, לא נכפיל את האות האחרונה נוסיף רק </a:t>
            </a:r>
            <a:r>
              <a:rPr lang="en-US" sz="3200"/>
              <a:t>ing</a:t>
            </a:r>
            <a:r>
              <a:rPr lang="he-IL" sz="3200"/>
              <a:t>.</a:t>
            </a:r>
          </a:p>
          <a:p>
            <a:pPr marL="838200" indent="-838200"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fix – fixing           blow – blowing </a:t>
            </a:r>
          </a:p>
          <a:p>
            <a:pPr marL="838200" indent="-838200"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mix – mixing         fly – flying </a:t>
            </a:r>
            <a:endParaRPr lang="he-IL" sz="3200" b="1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200" u="sng"/>
              <a:t>חוקי איות: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4) כאשר הפועל מסתיים באותיות </a:t>
            </a:r>
            <a:r>
              <a:rPr lang="en-US" sz="3200"/>
              <a:t>ie</a:t>
            </a:r>
            <a:r>
              <a:rPr lang="he-IL" sz="3200"/>
              <a:t>, מוחקים אותן וכותבים במקומם </a:t>
            </a:r>
            <a:r>
              <a:rPr lang="en-US" sz="3200"/>
              <a:t>ying</a:t>
            </a:r>
            <a:r>
              <a:rPr lang="he-IL" sz="3200"/>
              <a:t>.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לדוגמא:</a:t>
            </a:r>
          </a:p>
          <a:p>
            <a:pPr marL="838200" indent="-838200" algn="ctr">
              <a:buFont typeface="Wingdings" pitchFamily="2" charset="2"/>
              <a:buNone/>
            </a:pPr>
            <a:r>
              <a:rPr lang="en-US" sz="3200" b="1">
                <a:latin typeface="Comic Sans MS" pitchFamily="66" charset="0"/>
              </a:rPr>
              <a:t>lie – lying           tie – tying </a:t>
            </a:r>
          </a:p>
          <a:p>
            <a:pPr marL="838200" indent="-838200">
              <a:buFont typeface="Wingdings" pitchFamily="2" charset="2"/>
              <a:buNone/>
            </a:pPr>
            <a:r>
              <a:rPr lang="en-US" sz="3200"/>
              <a:t>         </a:t>
            </a:r>
          </a:p>
          <a:p>
            <a:pPr marL="838200" indent="-838200">
              <a:buFont typeface="Wingdings" pitchFamily="2" charset="2"/>
              <a:buNone/>
            </a:pPr>
            <a:r>
              <a:rPr lang="en-US" sz="3200"/>
              <a:t>         d</a:t>
            </a:r>
            <a:r>
              <a:rPr lang="en-US" sz="3200" b="1">
                <a:latin typeface="Comic Sans MS" pitchFamily="66" charset="0"/>
              </a:rPr>
              <a:t>ie – dying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utoUpdateAnimBg="0"/>
      <p:bldP spid="1229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200" u="sng"/>
              <a:t>צורת השלילה: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כאשר אנו רוצים לבטא פעולה </a:t>
            </a:r>
            <a:r>
              <a:rPr lang="he-IL" sz="3200" i="1" u="sng"/>
              <a:t>שאיננה</a:t>
            </a:r>
            <a:r>
              <a:rPr lang="he-IL" sz="3200"/>
              <a:t> מתרחשת עכשיו, ברגע זה. צורה זו נקראת צורת שלילה.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למשל: אם אנו רוצים לאמר שהאיש אינו מבשל כעת או שהאישה איננה צופה בטלויזיה כעת.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אילו הם משפטי שלילה, כיוון שהם מתארים פעולות שלא מתרחשות עכשיו. </a:t>
            </a:r>
            <a:r>
              <a:rPr lang="he-IL" sz="3200" u="sng"/>
              <a:t> </a:t>
            </a:r>
          </a:p>
          <a:p>
            <a:pPr marL="838200" indent="-838200" algn="r" rtl="1"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utoUpdateAnimBg="0"/>
      <p:bldP spid="1331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8077200" cy="2209800"/>
          </a:xfrm>
          <a:noFill/>
        </p:spPr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3200" u="sng"/>
              <a:t>מבנה משפט שלילה: </a:t>
            </a:r>
          </a:p>
          <a:p>
            <a:pPr marL="838200" indent="-838200" algn="r" rtl="1">
              <a:buFont typeface="Wingdings" pitchFamily="2" charset="2"/>
              <a:buNone/>
            </a:pPr>
            <a:r>
              <a:rPr lang="he-IL" sz="3200"/>
              <a:t>מבנה משפט שלילה דומה מאוד למבנה של משפט חיובי. ההבדל הוא שכעת עלינו להכניס את המילה</a:t>
            </a:r>
            <a:r>
              <a:rPr lang="en-US" sz="3200"/>
              <a:t> </a:t>
            </a:r>
            <a:r>
              <a:rPr lang="he-IL" sz="3200"/>
              <a:t>לא = </a:t>
            </a:r>
            <a:r>
              <a:rPr lang="en-US" sz="3200" b="1" u="sng"/>
              <a:t>not</a:t>
            </a:r>
            <a:r>
              <a:rPr lang="he-IL" sz="3200"/>
              <a:t>. לדוגמא: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09600" y="3581400"/>
            <a:ext cx="7772400" cy="26479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8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Miri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is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dancing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now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. </a:t>
            </a:r>
            <a:r>
              <a:rPr lang="en-US" sz="28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Miri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is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 u="sng">
                <a:solidFill>
                  <a:srgbClr val="800000"/>
                </a:solidFill>
                <a:latin typeface="Comic Sans MS" pitchFamily="66" charset="0"/>
                <a:cs typeface="Times New Roman" pitchFamily="18" charset="0"/>
              </a:rPr>
              <a:t>not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sleeping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now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rtl="1">
              <a:spcBef>
                <a:spcPct val="50000"/>
              </a:spcBef>
            </a:pPr>
            <a:r>
              <a:rPr lang="he-IL" b="1">
                <a:latin typeface="Comic Sans MS" pitchFamily="66" charset="0"/>
                <a:cs typeface="Arial" charset="0"/>
              </a:rPr>
              <a:t>מירי רוקדת עכשיו. מירי איננה ישנה עכשיו.</a:t>
            </a:r>
            <a:r>
              <a:rPr lang="he-IL">
                <a:latin typeface="Comic Sans MS" pitchFamily="66" charset="0"/>
                <a:cs typeface="Arial" charset="0"/>
              </a:rPr>
              <a:t> </a:t>
            </a:r>
          </a:p>
          <a:p>
            <a:pPr algn="l">
              <a:spcBef>
                <a:spcPct val="50000"/>
              </a:spcBef>
            </a:pPr>
            <a:r>
              <a:rPr lang="en-US" sz="28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I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am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reading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a book now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. </a:t>
            </a:r>
            <a:r>
              <a:rPr lang="en-US" sz="28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I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am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 u="sng">
                <a:solidFill>
                  <a:srgbClr val="800000"/>
                </a:solidFill>
                <a:latin typeface="Comic Sans MS" pitchFamily="66" charset="0"/>
                <a:cs typeface="Times New Roman" pitchFamily="18" charset="0"/>
              </a:rPr>
              <a:t>not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writing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US" sz="28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a letter now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. </a:t>
            </a:r>
            <a:endParaRPr lang="he-IL" sz="2800">
              <a:latin typeface="Comic Sans MS" pitchFamily="66" charset="0"/>
              <a:cs typeface="Times New Roman" pitchFamily="18" charset="0"/>
            </a:endParaRPr>
          </a:p>
          <a:p>
            <a:pPr rtl="1">
              <a:lnSpc>
                <a:spcPct val="70000"/>
              </a:lnSpc>
              <a:spcBef>
                <a:spcPct val="50000"/>
              </a:spcBef>
            </a:pPr>
            <a:r>
              <a:rPr lang="he-IL" sz="28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he-IL" b="1">
                <a:latin typeface="Comic Sans MS" pitchFamily="66" charset="0"/>
                <a:cs typeface="Arial" charset="0"/>
              </a:rPr>
              <a:t>אני קורא ספר עכשיו. אינני כותב מכתב עכשיו.</a:t>
            </a:r>
            <a:r>
              <a:rPr lang="en-US" sz="2800">
                <a:latin typeface="Comic Sans MS" pitchFamily="66" charset="0"/>
                <a:cs typeface="Times New Roman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  <p:bldP spid="15364" grpId="0" build="p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600"/>
              <a:t>Present Progressive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077200" cy="4419600"/>
          </a:xfrm>
        </p:spPr>
        <p:txBody>
          <a:bodyPr/>
          <a:lstStyle/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3200" u="sng"/>
              <a:t>מבנה משפט שלילה: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כיצד נשתמש בפעלים במשפט שלילה?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התשובה פשוטה מאוד:</a:t>
            </a: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I am not – I’m not </a:t>
            </a:r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he, she, it is not – isn’t </a:t>
            </a:r>
            <a:endParaRPr lang="he-IL" sz="2800"/>
          </a:p>
          <a:p>
            <a:pPr marL="838200" indent="-838200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we, you, they are not – aren’t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אחר כך כמובן יופיע הפועל עם </a:t>
            </a:r>
            <a:r>
              <a:rPr lang="en-US" sz="2800"/>
              <a:t>ing</a:t>
            </a:r>
            <a:r>
              <a:rPr lang="he-IL" sz="2800"/>
              <a:t> לפי החוקים שנלמדו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קודם לכן.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מבולבלים???? הנה כמה דוגמאות שיעשו לנו סדר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r>
              <a:rPr lang="he-IL" sz="2800"/>
              <a:t>בדברים.   </a:t>
            </a:r>
          </a:p>
          <a:p>
            <a:pPr marL="838200" indent="-838200" algn="r" rtl="1">
              <a:lnSpc>
                <a:spcPct val="90000"/>
              </a:lnSpc>
              <a:buFont typeface="Wingdings" pitchFamily="2" charset="2"/>
              <a:buNone/>
            </a:pPr>
            <a:endParaRPr lang="en-US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utoUpdateAnimBg="0"/>
      <p:bldP spid="1638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01000" cy="762000"/>
          </a:xfrm>
        </p:spPr>
        <p:txBody>
          <a:bodyPr/>
          <a:lstStyle/>
          <a:p>
            <a:r>
              <a:rPr lang="he-IL" sz="3200"/>
              <a:t>הווה ממושך</a:t>
            </a:r>
            <a:r>
              <a:rPr lang="he-IL"/>
              <a:t> </a:t>
            </a:r>
            <a:r>
              <a:rPr lang="en-US" sz="3200"/>
              <a:t>Present Progressive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077200" cy="609600"/>
          </a:xfrm>
        </p:spPr>
        <p:txBody>
          <a:bodyPr/>
          <a:lstStyle/>
          <a:p>
            <a:pPr marL="838200" indent="-838200" algn="r" rtl="1">
              <a:buFont typeface="Wingdings" pitchFamily="2" charset="2"/>
              <a:buNone/>
            </a:pPr>
            <a:r>
              <a:rPr lang="he-IL" sz="2800" u="sng"/>
              <a:t>מבנה משפט שלילה: </a:t>
            </a:r>
          </a:p>
          <a:p>
            <a:pPr marL="838200" indent="-838200"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85800" y="1828800"/>
            <a:ext cx="7772400" cy="4210050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6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I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am</a:t>
            </a:r>
            <a:r>
              <a:rPr lang="en-US" sz="2600" b="1"/>
              <a:t> </a:t>
            </a:r>
            <a:r>
              <a:rPr lang="en-US" sz="2600" b="1" u="sng">
                <a:solidFill>
                  <a:srgbClr val="800000"/>
                </a:solidFill>
                <a:latin typeface="Comic Sans MS" pitchFamily="66" charset="0"/>
                <a:cs typeface="Times New Roman (Hebrew)" charset="0"/>
              </a:rPr>
              <a:t>not</a:t>
            </a:r>
            <a:r>
              <a:rPr lang="en-US" sz="2600" b="1"/>
              <a:t> </a:t>
            </a:r>
            <a:r>
              <a:rPr lang="en-US" sz="26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talking</a:t>
            </a:r>
            <a:r>
              <a:rPr lang="en-US" sz="2600" b="1"/>
              <a:t> </a:t>
            </a:r>
            <a:r>
              <a:rPr lang="en-US" sz="26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on the telephone now.</a:t>
            </a:r>
            <a:r>
              <a:rPr lang="en-US" sz="2600" b="1"/>
              <a:t> </a:t>
            </a:r>
          </a:p>
          <a:p>
            <a:pPr rtl="1">
              <a:spcBef>
                <a:spcPct val="50000"/>
              </a:spcBef>
            </a:pPr>
            <a:r>
              <a:rPr lang="he-IL" b="1">
                <a:latin typeface="Arial" charset="0"/>
                <a:cs typeface="Arial" charset="0"/>
              </a:rPr>
              <a:t>אינני מדברת בטלפון עכשיו. </a:t>
            </a:r>
          </a:p>
          <a:p>
            <a:pPr algn="l" rtl="1">
              <a:spcBef>
                <a:spcPct val="50000"/>
              </a:spcBef>
            </a:pPr>
            <a:r>
              <a:rPr lang="en-US" sz="26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Father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is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 u="sng">
                <a:solidFill>
                  <a:srgbClr val="800000"/>
                </a:solidFill>
                <a:latin typeface="Comic Sans MS" pitchFamily="66" charset="0"/>
                <a:cs typeface="Times New Roman (Hebrew)" charset="0"/>
              </a:rPr>
              <a:t>not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baking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a cake now,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he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is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cleaning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the house.</a:t>
            </a:r>
            <a:r>
              <a:rPr lang="en-US" sz="2600" b="1">
                <a:latin typeface="Arial" charset="0"/>
                <a:cs typeface="Arial" charset="0"/>
              </a:rPr>
              <a:t>  </a:t>
            </a:r>
            <a:r>
              <a:rPr lang="he-IL" sz="2600" b="1">
                <a:latin typeface="Arial" charset="0"/>
                <a:cs typeface="Arial" charset="0"/>
              </a:rPr>
              <a:t>                                                         </a:t>
            </a:r>
          </a:p>
          <a:p>
            <a:pPr rtl="1">
              <a:spcBef>
                <a:spcPct val="50000"/>
              </a:spcBef>
            </a:pPr>
            <a:r>
              <a:rPr lang="he-IL" b="1">
                <a:latin typeface="Arial" charset="0"/>
                <a:cs typeface="Arial" charset="0"/>
              </a:rPr>
              <a:t>אבא איננו אופה עוגה עכשיו,</a:t>
            </a:r>
            <a:r>
              <a:rPr lang="he-IL" sz="2800" b="1">
                <a:latin typeface="Arial" charset="0"/>
                <a:cs typeface="Arial" charset="0"/>
              </a:rPr>
              <a:t> </a:t>
            </a:r>
            <a:r>
              <a:rPr lang="he-IL" b="1">
                <a:latin typeface="Arial" charset="0"/>
                <a:cs typeface="Arial" charset="0"/>
              </a:rPr>
              <a:t>הוא מנקה את הבית.</a:t>
            </a:r>
            <a:endParaRPr lang="en-US" b="1">
              <a:latin typeface="Arial" charset="0"/>
              <a:cs typeface="Arial" charset="0"/>
            </a:endParaRPr>
          </a:p>
          <a:p>
            <a:pPr algn="l">
              <a:spcBef>
                <a:spcPct val="50000"/>
              </a:spcBef>
            </a:pPr>
            <a:r>
              <a:rPr lang="en-US" sz="26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Ron and I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are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 u="sng">
                <a:solidFill>
                  <a:srgbClr val="800000"/>
                </a:solidFill>
                <a:latin typeface="Comic Sans MS" pitchFamily="66" charset="0"/>
                <a:cs typeface="Times New Roman (Hebrew)" charset="0"/>
              </a:rPr>
              <a:t>not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playing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basketball</a:t>
            </a:r>
            <a:r>
              <a:rPr lang="en-US" sz="2600" b="1">
                <a:latin typeface="Arial" charset="0"/>
                <a:cs typeface="Arial" charset="0"/>
              </a:rPr>
              <a:t>, </a:t>
            </a:r>
            <a:r>
              <a:rPr lang="en-US" sz="2600" b="1">
                <a:solidFill>
                  <a:srgbClr val="000066"/>
                </a:solidFill>
                <a:latin typeface="Comic Sans MS" pitchFamily="66" charset="0"/>
                <a:cs typeface="Times New Roman (Hebrew)" charset="0"/>
              </a:rPr>
              <a:t>we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FF0000"/>
                </a:solidFill>
                <a:latin typeface="Comic Sans MS" pitchFamily="66" charset="0"/>
                <a:cs typeface="Times New Roman (Hebrew)" charset="0"/>
              </a:rPr>
              <a:t>are </a:t>
            </a:r>
            <a:r>
              <a:rPr lang="en-US" sz="2600" b="1">
                <a:solidFill>
                  <a:srgbClr val="336600"/>
                </a:solidFill>
                <a:latin typeface="Comic Sans MS" pitchFamily="66" charset="0"/>
                <a:cs typeface="Times New Roman (Hebrew)" charset="0"/>
              </a:rPr>
              <a:t>doing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  <a:r>
              <a:rPr lang="en-US" sz="2600" b="1">
                <a:solidFill>
                  <a:srgbClr val="9900FF"/>
                </a:solidFill>
                <a:latin typeface="Comic Sans MS" pitchFamily="66" charset="0"/>
                <a:cs typeface="Times New Roman (Hebrew)" charset="0"/>
              </a:rPr>
              <a:t>homework now.</a:t>
            </a:r>
            <a:r>
              <a:rPr lang="en-US" sz="2600" b="1">
                <a:latin typeface="Arial" charset="0"/>
                <a:cs typeface="Arial" charset="0"/>
              </a:rPr>
              <a:t> </a:t>
            </a:r>
          </a:p>
          <a:p>
            <a:pPr rtl="1">
              <a:spcBef>
                <a:spcPct val="50000"/>
              </a:spcBef>
            </a:pPr>
            <a:r>
              <a:rPr lang="he-IL" b="1">
                <a:latin typeface="Arial" charset="0"/>
                <a:cs typeface="Arial" charset="0"/>
              </a:rPr>
              <a:t>רון ואני לא משחקים כדורסל, אנחנו עושים שיעורי בית עכשיו. </a:t>
            </a:r>
            <a:endParaRPr lang="en-US" b="1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4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4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4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autoUpdateAnimBg="0"/>
      <p:bldP spid="17413" grpId="0" build="p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Present Progressive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838200" y="1676400"/>
            <a:ext cx="73914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rtl="1">
              <a:spcBef>
                <a:spcPct val="50000"/>
              </a:spcBef>
            </a:pP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בזאת הסתימה הצגת החוקים של מבנה משפט חיובי ושלילי בזמן הווה ממושך </a:t>
            </a:r>
            <a:r>
              <a:rPr lang="en-US">
                <a:solidFill>
                  <a:schemeClr val="bg1"/>
                </a:solidFill>
                <a:latin typeface="Arial" charset="0"/>
                <a:cs typeface="Arial" charset="0"/>
              </a:rPr>
              <a:t>Present Progressive</a:t>
            </a: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. </a:t>
            </a:r>
          </a:p>
          <a:p>
            <a:pPr rtl="1">
              <a:spcBef>
                <a:spcPct val="50000"/>
              </a:spcBef>
            </a:pP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המשימה שלכם היא לענות על השאלות ולפתור את התרגילים בדפים שחולקו בכיתה. </a:t>
            </a:r>
          </a:p>
          <a:p>
            <a:pPr rtl="1">
              <a:spcBef>
                <a:spcPct val="50000"/>
              </a:spcBef>
            </a:pP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בשיעור הבא נבדוק יחד את תשובותיכם ונחזור על כל החוקים בכיתה. </a:t>
            </a:r>
          </a:p>
          <a:p>
            <a:pPr rtl="1">
              <a:spcBef>
                <a:spcPct val="50000"/>
              </a:spcBef>
            </a:pP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להתראות בשיעור הבא. </a:t>
            </a:r>
          </a:p>
          <a:p>
            <a:pPr rtl="1">
              <a:spcBef>
                <a:spcPct val="50000"/>
              </a:spcBef>
            </a:pPr>
            <a:r>
              <a:rPr lang="he-IL">
                <a:solidFill>
                  <a:schemeClr val="bg1"/>
                </a:solidFill>
                <a:latin typeface="Arial" charset="0"/>
                <a:cs typeface="Arial" charset="0"/>
              </a:rPr>
              <a:t>לירון. </a:t>
            </a:r>
            <a:endParaRPr lang="en-US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5" grpId="0" build="p" autoUpdateAnimBg="0"/>
    </p:bldLst>
  </p:timing>
</p:sld>
</file>

<file path=ppt/theme/theme1.xml><?xml version="1.0" encoding="utf-8"?>
<a:theme xmlns:a="http://schemas.openxmlformats.org/drawingml/2006/main" name="echalkboard">
  <a:themeElements>
    <a:clrScheme name="echalkboard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chalkboard">
      <a:majorFont>
        <a:latin typeface="CAC Futura Casual"/>
        <a:ea typeface=""/>
        <a:cs typeface="Times New Roman (Hebrew)"/>
      </a:majorFont>
      <a:minorFont>
        <a:latin typeface="CAC Futura Casual"/>
        <a:ea typeface="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chalkboard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alkboard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alkboard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alkboard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alkboard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alkboard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alkboard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echalkboard</Template>
  <TotalTime>1905</TotalTime>
  <Words>685</Words>
  <Application>Microsoft PowerPoint</Application>
  <PresentationFormat>‫הצגה על המסך (4:3)</PresentationFormat>
  <Paragraphs>96</Paragraphs>
  <Slides>13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1" baseType="lpstr">
      <vt:lpstr>Times New Roman</vt:lpstr>
      <vt:lpstr>CAC Futura Casual</vt:lpstr>
      <vt:lpstr>Times New Roman (Hebrew)</vt:lpstr>
      <vt:lpstr>Wingdings</vt:lpstr>
      <vt:lpstr>Arial</vt:lpstr>
      <vt:lpstr>Arial (W1)</vt:lpstr>
      <vt:lpstr>Comic Sans MS</vt:lpstr>
      <vt:lpstr>echalkboard</vt:lpstr>
      <vt:lpstr>Present Progressive- 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הווה ממושך Present Progressive</vt:lpstr>
      <vt:lpstr>Present Progressive</vt:lpstr>
    </vt:vector>
  </TitlesOfParts>
  <Company>ness-ing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E-Chalkboard</dc:title>
  <dc:creator>pais-2003</dc:creator>
  <cp:lastModifiedBy>user</cp:lastModifiedBy>
  <cp:revision>28</cp:revision>
  <dcterms:created xsi:type="dcterms:W3CDTF">2007-02-19T07:28:37Z</dcterms:created>
  <dcterms:modified xsi:type="dcterms:W3CDTF">2008-05-14T19:12:05Z</dcterms:modified>
</cp:coreProperties>
</file>