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9" r:id="rId4"/>
    <p:sldId id="258" r:id="rId5"/>
    <p:sldId id="260" r:id="rId6"/>
    <p:sldId id="261" r:id="rId7"/>
    <p:sldId id="268" r:id="rId8"/>
    <p:sldId id="265" r:id="rId9"/>
    <p:sldId id="264" r:id="rId10"/>
    <p:sldId id="262" r:id="rId11"/>
    <p:sldId id="263" r:id="rId12"/>
    <p:sldId id="269" r:id="rId13"/>
    <p:sldId id="266" r:id="rId14"/>
    <p:sldId id="267" r:id="rId15"/>
    <p:sldId id="270" r:id="rId16"/>
    <p:sldId id="273" r:id="rId17"/>
    <p:sldId id="271" r:id="rId18"/>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1504" autoAdjust="0"/>
  </p:normalViewPr>
  <p:slideViewPr>
    <p:cSldViewPr>
      <p:cViewPr varScale="1">
        <p:scale>
          <a:sx n="40" d="100"/>
          <a:sy n="40" d="100"/>
        </p:scale>
        <p:origin x="-133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7CC9F84-57B3-4DDA-B119-6B6E424DDA01}" type="slidenum">
              <a:rPr lang="he-IL" smtClean="0"/>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7CC9F84-57B3-4DDA-B119-6B6E424DDA01}" type="slidenum">
              <a:rPr lang="he-IL" smtClean="0"/>
              <a:t>‹#›</a:t>
            </a:fld>
            <a:endParaRPr lang="he-IL"/>
          </a:p>
        </p:txBody>
      </p:sp>
      <p:sp>
        <p:nvSpPr>
          <p:cNvPr id="7" name="Title 6"/>
          <p:cNvSpPr>
            <a:spLocks noGrp="1"/>
          </p:cNvSpPr>
          <p:nvPr>
            <p:ph type="title"/>
          </p:nvPr>
        </p:nvSpPr>
        <p:spPr/>
        <p:txBody>
          <a:bodyPr/>
          <a:lstStyle/>
          <a:p>
            <a:r>
              <a:rPr lang="he-IL" smtClean="0"/>
              <a:t>לחץ כדי לערוך סגנון כותרת של תבנית בסיס</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7CC9F84-57B3-4DDA-B119-6B6E424DDA01}" type="slidenum">
              <a:rPr lang="he-IL" smtClean="0"/>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5" name="Date Placeholder 4"/>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7CC9F84-57B3-4DDA-B119-6B6E424DDA01}" type="slidenum">
              <a:rPr lang="he-IL" smtClean="0"/>
              <a:t>‹#›</a:t>
            </a:fld>
            <a:endParaRPr lang="he-IL"/>
          </a:p>
        </p:txBody>
      </p:sp>
      <p:sp>
        <p:nvSpPr>
          <p:cNvPr id="9" name="Content Placeholder 8"/>
          <p:cNvSpPr>
            <a:spLocks noGrp="1"/>
          </p:cNvSpPr>
          <p:nvPr>
            <p:ph sz="quarter" idx="13"/>
          </p:nvPr>
        </p:nvSpPr>
        <p:spPr>
          <a:xfrm>
            <a:off x="676655" y="2679192"/>
            <a:ext cx="3822192" cy="34472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smtClean="0"/>
              <a:t>לחץ כדי לערוך סגנון כותרת של תבנית בסיס</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67CC9F84-57B3-4DDA-B119-6B6E424DDA01}" type="slidenum">
              <a:rPr lang="he-IL" smtClean="0"/>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67CC9F84-57B3-4DDA-B119-6B6E424DDA01}" type="slidenum">
              <a:rPr lang="he-IL" smtClean="0"/>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67CC9F84-57B3-4DDA-B119-6B6E424DDA01}"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7CC9F84-57B3-4DDA-B119-6B6E424DDA01}" type="slidenum">
              <a:rPr lang="he-IL" smtClean="0"/>
              <a:t>‹#›</a:t>
            </a:fld>
            <a:endParaRPr lang="he-IL"/>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7CC9F84-57B3-4DDA-B119-6B6E424DDA01}" type="slidenum">
              <a:rPr lang="he-IL" smtClean="0"/>
              <a:t>‹#›</a:t>
            </a:fld>
            <a:endParaRPr lang="he-IL"/>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7CC9F84-57B3-4DDA-B119-6B6E424DDA01}"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0853025-784E-46CA-88E6-79D5ED3FCE26}" type="datetimeFigureOut">
              <a:rPr lang="he-IL" smtClean="0"/>
              <a:t>א'/טבת/תשע"ד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7CC9F84-57B3-4DDA-B119-6B6E424DDA01}" type="slidenum">
              <a:rPr lang="he-IL" smtClean="0"/>
              <a:t>‹#›</a:t>
            </a:fld>
            <a:endParaRPr lang="he-IL"/>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he-IL" smtClean="0"/>
              <a:t>לחץ כדי לערוך סגנון כותרת של תבנית בסיס</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0853025-784E-46CA-88E6-79D5ED3FCE26}" type="datetimeFigureOut">
              <a:rPr lang="he-IL" smtClean="0"/>
              <a:t>א'/טבת/תשע"ד</a:t>
            </a:fld>
            <a:endParaRPr lang="he-IL"/>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he-IL"/>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7CC9F84-57B3-4DDA-B119-6B6E424DDA01}" type="slidenum">
              <a:rPr lang="he-IL" smtClean="0"/>
              <a:t>‹#›</a:t>
            </a:fld>
            <a:endParaRPr lang="he-IL"/>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Local Settings\Temporary Internet Files\Content.IE5\79F6VTEB\MP90044027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4" y="16448"/>
            <a:ext cx="9144000" cy="6874736"/>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315428" y="2967335"/>
            <a:ext cx="8485015"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he-IL" sz="9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Guttman Haim" pitchFamily="2" charset="-79"/>
                <a:cs typeface="Guttman Haim" pitchFamily="2" charset="-79"/>
                <a:sym typeface="Wingdings" pitchFamily="2" charset="2"/>
              </a:rPr>
              <a:t></a:t>
            </a:r>
            <a:r>
              <a:rPr lang="he-IL" sz="9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Guttman Haim" pitchFamily="2" charset="-79"/>
                <a:cs typeface="Guttman Haim" pitchFamily="2" charset="-79"/>
              </a:rPr>
              <a:t>חנוכה שמח</a:t>
            </a:r>
            <a:r>
              <a:rPr lang="he-IL" sz="9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Guttman Haim" pitchFamily="2" charset="-79"/>
                <a:cs typeface="Guttman Haim" pitchFamily="2" charset="-79"/>
                <a:sym typeface="Wingdings" pitchFamily="2" charset="2"/>
              </a:rPr>
              <a:t></a:t>
            </a:r>
            <a:endParaRPr lang="he-IL" sz="9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Guttman Haim" pitchFamily="2" charset="-79"/>
              <a:cs typeface="Guttman Haim" pitchFamily="2" charset="-79"/>
            </a:endParaRPr>
          </a:p>
        </p:txBody>
      </p:sp>
    </p:spTree>
    <p:extLst>
      <p:ext uri="{BB962C8B-B14F-4D97-AF65-F5344CB8AC3E}">
        <p14:creationId xmlns:p14="http://schemas.microsoft.com/office/powerpoint/2010/main" val="341366352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910" fill="hold">
                                          <p:stCondLst>
                                            <p:cond delay="0"/>
                                          </p:stCondLst>
                                        </p:cTn>
                                        <p:tgtEl>
                                          <p:spTgt spid="4"/>
                                        </p:tgtEl>
                                        <p:attrNameLst>
                                          <p:attrName>style.rotation</p:attrName>
                                        </p:attrNameLst>
                                      </p:cBhvr>
                                      <p:to>
                                        <p:strVal val="-45.0"/>
                                      </p:to>
                                    </p:set>
                                    <p:anim calcmode="lin" valueType="num">
                                      <p:cBhvr>
                                        <p:cTn id="8" dur="910" fill="hold">
                                          <p:stCondLst>
                                            <p:cond delay="910"/>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user\Local Settings\Temporary Internet Files\Content.IE5\976P4D3Z\MP90044028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96"/>
            <a:ext cx="9144000" cy="686269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Documents and Settings\user\Local Settings\Temporary Internet Files\Content.IE5\JHYIY3S5\MC9000534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29845" cy="2708919"/>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642328" y="3043094"/>
            <a:ext cx="7859344" cy="2800767"/>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he-IL" sz="8800" b="1" cap="none" spc="0" dirty="0" smtClean="0">
                <a:ln/>
                <a:solidFill>
                  <a:schemeClr val="accent3"/>
                </a:solidFill>
                <a:effectLst/>
                <a:cs typeface="Yavaneli Extra Bold" pitchFamily="2" charset="-79"/>
              </a:rPr>
              <a:t>והנה כמ</a:t>
            </a:r>
            <a:r>
              <a:rPr lang="he-IL" sz="8800" b="1" dirty="0" smtClean="0">
                <a:ln/>
                <a:solidFill>
                  <a:schemeClr val="accent3"/>
                </a:solidFill>
                <a:cs typeface="Yavaneli Extra Bold" pitchFamily="2" charset="-79"/>
              </a:rPr>
              <a:t>ה ממנהגי חנוכה:</a:t>
            </a:r>
            <a:endParaRPr lang="he-IL" sz="8800" b="1" cap="none" spc="0" dirty="0">
              <a:ln/>
              <a:solidFill>
                <a:schemeClr val="accent3"/>
              </a:solidFill>
              <a:effectLst/>
              <a:cs typeface="Yavaneli Extra Bold" pitchFamily="2" charset="-79"/>
            </a:endParaRPr>
          </a:p>
        </p:txBody>
      </p:sp>
    </p:spTree>
    <p:extLst>
      <p:ext uri="{BB962C8B-B14F-4D97-AF65-F5344CB8AC3E}">
        <p14:creationId xmlns:p14="http://schemas.microsoft.com/office/powerpoint/2010/main" val="3830121549"/>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mph" presetSubtype="2" fill="hold" grpId="0" nodeType="clickEffect">
                                  <p:stCondLst>
                                    <p:cond delay="0"/>
                                  </p:stCondLst>
                                  <p:childTnLst>
                                    <p:animClr clrSpc="rgb" dir="cw">
                                      <p:cBhvr override="childStyle">
                                        <p:cTn id="13" dur="2000" fill="hold"/>
                                        <p:tgtEl>
                                          <p:spTgt spid="4"/>
                                        </p:tgtEl>
                                        <p:attrNameLst>
                                          <p:attrName>style.color</p:attrName>
                                        </p:attrNameLst>
                                      </p:cBhvr>
                                      <p:to>
                                        <a:srgbClr val="92CDDC"/>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user\Local Settings\Temporary Internet Files\Content.IE5\JHYIY3S5\MC90041369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3846" y="3400741"/>
            <a:ext cx="2820154" cy="3441826"/>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Documents and Settings\user\Local Settings\Temporary Internet Files\Content.IE5\79F6VTEB\MP90044032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221745" cy="3481163"/>
          </a:xfrm>
          <a:prstGeom prst="rect">
            <a:avLst/>
          </a:prstGeom>
          <a:noFill/>
          <a:extLst>
            <a:ext uri="{909E8E84-426E-40DD-AFC4-6F175D3DCCD1}">
              <a14:hiddenFill xmlns:a14="http://schemas.microsoft.com/office/drawing/2010/main">
                <a:solidFill>
                  <a:srgbClr val="FFFFFF"/>
                </a:solidFill>
              </a14:hiddenFill>
            </a:ext>
          </a:extLst>
        </p:spPr>
      </p:pic>
      <p:sp>
        <p:nvSpPr>
          <p:cNvPr id="5" name="מלבן 4"/>
          <p:cNvSpPr/>
          <p:nvPr/>
        </p:nvSpPr>
        <p:spPr>
          <a:xfrm>
            <a:off x="3419872" y="0"/>
            <a:ext cx="2480624" cy="1107996"/>
          </a:xfrm>
          <a:prstGeom prst="rect">
            <a:avLst/>
          </a:prstGeom>
          <a:noFill/>
        </p:spPr>
        <p:txBody>
          <a:bodyPr wrap="square" lIns="91440" tIns="45720" rIns="91440" bIns="45720">
            <a:spAutoFit/>
          </a:bodyPr>
          <a:lstStyle/>
          <a:p>
            <a:pPr algn="ctr"/>
            <a:r>
              <a:rPr lang="he-IL" sz="6600" b="1" cap="none" spc="0"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חנוכיה</a:t>
            </a:r>
            <a:endParaRPr lang="he-IL" sz="66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10" name="מלבן 9"/>
          <p:cNvSpPr/>
          <p:nvPr/>
        </p:nvSpPr>
        <p:spPr>
          <a:xfrm>
            <a:off x="-1" y="1015663"/>
            <a:ext cx="9144001" cy="5909310"/>
          </a:xfrm>
          <a:prstGeom prst="rect">
            <a:avLst/>
          </a:prstGeom>
          <a:noFill/>
        </p:spPr>
        <p:txBody>
          <a:bodyPr wrap="square" lIns="91440" tIns="45720" rIns="91440" bIns="45720">
            <a:spAutoFit/>
          </a:bodyPr>
          <a:lstStyle/>
          <a:p>
            <a:pPr algn="ctr"/>
            <a:r>
              <a:rPr lang="he-IL"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טעם המנהג:</a:t>
            </a:r>
          </a:p>
          <a:p>
            <a:pPr algn="ctr"/>
            <a:r>
              <a:rPr lang="he-IL"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גם מתקשר למנורת בית המקדש וגם מפרסם את הנס של חנוכה(פרסומי </a:t>
            </a:r>
            <a:r>
              <a:rPr lang="he-IL" sz="5400" b="1" cap="none" spc="0"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ניסא</a:t>
            </a:r>
            <a:r>
              <a:rPr lang="he-IL"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ולכן יש הלכות מדויקות כדי שהפרסום יתבצע כראוי כגון "עד שתכלה רגל מן השוק" זמן ההדלקה </a:t>
            </a:r>
            <a:r>
              <a:rPr lang="he-IL" sz="5400" b="1" cap="none" spc="0"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וכו</a:t>
            </a:r>
            <a:r>
              <a:rPr lang="he-IL"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endParaRPr lang="he-IL"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1336358185"/>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by="(-#ppt_w*2)" calcmode="lin" valueType="num">
                                      <p:cBhvr rctx="PPT">
                                        <p:cTn id="25" dur="500" autoRev="1" fill="hold">
                                          <p:stCondLst>
                                            <p:cond delay="0"/>
                                          </p:stCondLst>
                                        </p:cTn>
                                        <p:tgtEl>
                                          <p:spTgt spid="10"/>
                                        </p:tgtEl>
                                        <p:attrNameLst>
                                          <p:attrName>ppt_w</p:attrName>
                                        </p:attrNameLst>
                                      </p:cBhvr>
                                    </p:anim>
                                    <p:anim by="(#ppt_w*0.50)" calcmode="lin" valueType="num">
                                      <p:cBhvr>
                                        <p:cTn id="26" dur="500" decel="50000" autoRev="1" fill="hold">
                                          <p:stCondLst>
                                            <p:cond delay="0"/>
                                          </p:stCondLst>
                                        </p:cTn>
                                        <p:tgtEl>
                                          <p:spTgt spid="10"/>
                                        </p:tgtEl>
                                        <p:attrNameLst>
                                          <p:attrName>ppt_x</p:attrName>
                                        </p:attrNameLst>
                                      </p:cBhvr>
                                    </p:anim>
                                    <p:anim from="(-#ppt_h/2)" to="(#ppt_y)" calcmode="lin" valueType="num">
                                      <p:cBhvr>
                                        <p:cTn id="27" dur="1000" fill="hold">
                                          <p:stCondLst>
                                            <p:cond delay="0"/>
                                          </p:stCondLst>
                                        </p:cTn>
                                        <p:tgtEl>
                                          <p:spTgt spid="10"/>
                                        </p:tgtEl>
                                        <p:attrNameLst>
                                          <p:attrName>ppt_y</p:attrName>
                                        </p:attrNameLst>
                                      </p:cBhvr>
                                    </p:anim>
                                    <p:animRot by="21600000">
                                      <p:cBhvr>
                                        <p:cTn id="28"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3153982" y="-387424"/>
            <a:ext cx="2836033" cy="1323439"/>
          </a:xfrm>
          <a:prstGeom prst="rect">
            <a:avLst/>
          </a:prstGeom>
          <a:noFill/>
        </p:spPr>
        <p:txBody>
          <a:bodyPr wrap="none" lIns="91440" tIns="45720" rIns="91440" bIns="45720">
            <a:spAutoFit/>
          </a:bodyPr>
          <a:lstStyle/>
          <a:p>
            <a:pPr algn="ctr"/>
            <a:r>
              <a:rPr lang="he-IL" sz="8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סביבון</a:t>
            </a:r>
            <a:endParaRPr lang="he-IL" sz="8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3074" name="Picture 2" descr="C:\Documents and Settings\user\Local Settings\Temporary Internet Files\Content.IE5\79F6VTEB\MP90043308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6644" y="4293096"/>
            <a:ext cx="3847356" cy="256490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Documents and Settings\user\Local Settings\Temporary Internet Files\Content.IE5\79F6VTEB\MC90043633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578596"/>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Documents and Settings\user\Local Settings\Temporary Internet Files\Content.IE5\79F6VTEB\MC90043622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059307">
            <a:off x="7267735" y="336532"/>
            <a:ext cx="1688889" cy="1828572"/>
          </a:xfrm>
          <a:prstGeom prst="rect">
            <a:avLst/>
          </a:prstGeom>
          <a:noFill/>
          <a:extLst>
            <a:ext uri="{909E8E84-426E-40DD-AFC4-6F175D3DCCD1}">
              <a14:hiddenFill xmlns:a14="http://schemas.microsoft.com/office/drawing/2010/main">
                <a:solidFill>
                  <a:srgbClr val="FFFFFF"/>
                </a:solidFill>
              </a14:hiddenFill>
            </a:ext>
          </a:extLst>
        </p:spPr>
      </p:pic>
      <p:sp>
        <p:nvSpPr>
          <p:cNvPr id="9" name="מלבן 8"/>
          <p:cNvSpPr/>
          <p:nvPr/>
        </p:nvSpPr>
        <p:spPr>
          <a:xfrm>
            <a:off x="0" y="869599"/>
            <a:ext cx="9144000" cy="5509200"/>
          </a:xfrm>
          <a:prstGeom prst="rect">
            <a:avLst/>
          </a:prstGeom>
          <a:noFill/>
        </p:spPr>
        <p:txBody>
          <a:bodyPr wrap="square" lIns="91440" tIns="45720" rIns="91440" bIns="45720">
            <a:spAutoFit/>
          </a:bodyPr>
          <a:lstStyle/>
          <a:p>
            <a:pPr algn="ctr"/>
            <a:endParaRPr lang="he-IL"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lgn="ctr"/>
            <a:r>
              <a:rPr lang="he-IL"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שורשו של המנהג הוא עוד מתקופת בית המקדש השני בימי החשמונאים,</a:t>
            </a:r>
          </a:p>
          <a:p>
            <a:pPr algn="ctr"/>
            <a:r>
              <a:rPr lang="he-IL"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שכך עשו אבותינו בימים ההם בזמן הזה,</a:t>
            </a:r>
          </a:p>
          <a:p>
            <a:pPr algn="ctr"/>
            <a:r>
              <a:rPr lang="he-IL"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כאשר גזרו היוונים 'להשכיחם תורתך' ולא לעסוק בתורה,</a:t>
            </a:r>
          </a:p>
          <a:p>
            <a:pPr algn="ctr"/>
            <a:r>
              <a:rPr lang="he-IL"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היו מתאספים האבות והבנים ללמוד תורה במקומות מסתור,</a:t>
            </a:r>
          </a:p>
          <a:p>
            <a:pPr algn="ctr"/>
            <a:r>
              <a:rPr lang="he-IL"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וכשהיוונים הגיעו לבדוק האם לומדים הם תורה,</a:t>
            </a:r>
          </a:p>
          <a:p>
            <a:pPr algn="ctr"/>
            <a:r>
              <a:rPr lang="he-IL"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היו האבות והבנים משחקים בסביבון,</a:t>
            </a:r>
          </a:p>
          <a:p>
            <a:pPr algn="ctr"/>
            <a:r>
              <a:rPr lang="he-IL" sz="3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להראות לאויב שאינם עוסקים בדברי תורה.</a:t>
            </a:r>
            <a:endParaRPr lang="he-IL"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333639957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by="(-#ppt_w*2)" calcmode="lin" valueType="num">
                                      <p:cBhvr rctx="PPT">
                                        <p:cTn id="25" dur="500" autoRev="1" fill="hold">
                                          <p:stCondLst>
                                            <p:cond delay="0"/>
                                          </p:stCondLst>
                                        </p:cTn>
                                        <p:tgtEl>
                                          <p:spTgt spid="9"/>
                                        </p:tgtEl>
                                        <p:attrNameLst>
                                          <p:attrName>ppt_w</p:attrName>
                                        </p:attrNameLst>
                                      </p:cBhvr>
                                    </p:anim>
                                    <p:anim by="(#ppt_w*0.50)" calcmode="lin" valueType="num">
                                      <p:cBhvr>
                                        <p:cTn id="26" dur="500" decel="50000" autoRev="1" fill="hold">
                                          <p:stCondLst>
                                            <p:cond delay="0"/>
                                          </p:stCondLst>
                                        </p:cTn>
                                        <p:tgtEl>
                                          <p:spTgt spid="9"/>
                                        </p:tgtEl>
                                        <p:attrNameLst>
                                          <p:attrName>ppt_x</p:attrName>
                                        </p:attrNameLst>
                                      </p:cBhvr>
                                    </p:anim>
                                    <p:anim from="(-#ppt_h/2)" to="(#ppt_y)" calcmode="lin" valueType="num">
                                      <p:cBhvr>
                                        <p:cTn id="27" dur="1000" fill="hold">
                                          <p:stCondLst>
                                            <p:cond delay="0"/>
                                          </p:stCondLst>
                                        </p:cTn>
                                        <p:tgtEl>
                                          <p:spTgt spid="9"/>
                                        </p:tgtEl>
                                        <p:attrNameLst>
                                          <p:attrName>ppt_y</p:attrName>
                                        </p:attrNameLst>
                                      </p:cBhvr>
                                    </p:anim>
                                    <p:animRot by="21600000">
                                      <p:cBhvr>
                                        <p:cTn id="28"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user\Local Settings\Temporary Internet Files\Content.IE5\JHYIY3S5\MP900440282[1].jpg"/>
          <p:cNvPicPr>
            <a:picLocks noChangeAspect="1" noChangeArrowheads="1"/>
          </p:cNvPicPr>
          <p:nvPr/>
        </p:nvPicPr>
        <p:blipFill rotWithShape="1">
          <a:blip r:embed="rId2">
            <a:extLst>
              <a:ext uri="{28A0092B-C50C-407E-A947-70E740481C1C}">
                <a14:useLocalDpi xmlns:a14="http://schemas.microsoft.com/office/drawing/2010/main" val="0"/>
              </a:ext>
            </a:extLst>
          </a:blip>
          <a:srcRect l="11018" t="53654" r="48062"/>
          <a:stretch/>
        </p:blipFill>
        <p:spPr bwMode="auto">
          <a:xfrm>
            <a:off x="0" y="4772744"/>
            <a:ext cx="2619213" cy="211329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bazz.co.il/fs_images/a_big_195_4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19250" cy="1619251"/>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סופגניה"/>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980728"/>
            <a:ext cx="2809875" cy="2809876"/>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1434603" y="0"/>
            <a:ext cx="6728124" cy="132343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he-IL" sz="80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סופגניה</a:t>
            </a:r>
            <a:r>
              <a:rPr lang="he-IL" sz="8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ולביבה</a:t>
            </a:r>
            <a:endParaRPr lang="he-IL" sz="8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מלבן 8"/>
          <p:cNvSpPr/>
          <p:nvPr/>
        </p:nvSpPr>
        <p:spPr>
          <a:xfrm>
            <a:off x="0" y="1595021"/>
            <a:ext cx="9144000" cy="526297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he-IL"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חנכיה וסביבון </a:t>
            </a:r>
            <a:r>
              <a:rPr lang="he-IL" sz="48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הבנו,הגיוני</a:t>
            </a:r>
            <a:endParaRPr lang="he-IL"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he-IL"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אבל </a:t>
            </a:r>
            <a:r>
              <a:rPr lang="he-IL" sz="4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סופגניה</a:t>
            </a:r>
            <a:r>
              <a:rPr lang="he-IL"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ולביבה?!</a:t>
            </a:r>
          </a:p>
          <a:p>
            <a:pPr algn="ctr"/>
            <a:r>
              <a:rPr lang="he-IL"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מה הקשר לחנוכה</a:t>
            </a:r>
          </a:p>
          <a:p>
            <a:pPr algn="ctr"/>
            <a:r>
              <a:rPr lang="he-IL"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הרי זה סתם מאכלים?</a:t>
            </a:r>
          </a:p>
          <a:p>
            <a:pPr algn="ctr"/>
            <a:r>
              <a:rPr lang="he-IL"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התשובה ל</a:t>
            </a:r>
            <a:r>
              <a:rPr lang="he-IL"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שאלה </a:t>
            </a:r>
            <a:r>
              <a:rPr lang="he-IL"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זו היא:</a:t>
            </a:r>
          </a:p>
          <a:p>
            <a:pPr algn="ctr"/>
            <a:r>
              <a:rPr lang="he-IL"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המאכלים האלו עם שמן וזה זכר לנס פך השמן.</a:t>
            </a:r>
            <a:endParaRPr lang="he-IL" sz="4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230690063"/>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by="(-#ppt_w*2)" calcmode="lin" valueType="num">
                                      <p:cBhvr rctx="PPT">
                                        <p:cTn id="25" dur="500" autoRev="1" fill="hold">
                                          <p:stCondLst>
                                            <p:cond delay="0"/>
                                          </p:stCondLst>
                                        </p:cTn>
                                        <p:tgtEl>
                                          <p:spTgt spid="9"/>
                                        </p:tgtEl>
                                        <p:attrNameLst>
                                          <p:attrName>ppt_w</p:attrName>
                                        </p:attrNameLst>
                                      </p:cBhvr>
                                    </p:anim>
                                    <p:anim by="(#ppt_w*0.50)" calcmode="lin" valueType="num">
                                      <p:cBhvr>
                                        <p:cTn id="26" dur="500" decel="50000" autoRev="1" fill="hold">
                                          <p:stCondLst>
                                            <p:cond delay="0"/>
                                          </p:stCondLst>
                                        </p:cTn>
                                        <p:tgtEl>
                                          <p:spTgt spid="9"/>
                                        </p:tgtEl>
                                        <p:attrNameLst>
                                          <p:attrName>ppt_x</p:attrName>
                                        </p:attrNameLst>
                                      </p:cBhvr>
                                    </p:anim>
                                    <p:anim from="(-#ppt_h/2)" to="(#ppt_y)" calcmode="lin" valueType="num">
                                      <p:cBhvr>
                                        <p:cTn id="27" dur="1000" fill="hold">
                                          <p:stCondLst>
                                            <p:cond delay="0"/>
                                          </p:stCondLst>
                                        </p:cTn>
                                        <p:tgtEl>
                                          <p:spTgt spid="9"/>
                                        </p:tgtEl>
                                        <p:attrNameLst>
                                          <p:attrName>ppt_y</p:attrName>
                                        </p:attrNameLst>
                                      </p:cBhvr>
                                    </p:anim>
                                    <p:animRot by="21600000">
                                      <p:cBhvr>
                                        <p:cTn id="28"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user\Local Settings\Temporary Internet Files\Content.IE5\976P4D3Z\MP90044028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96"/>
            <a:ext cx="9144000" cy="686269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Documents and Settings\user\Local Settings\Temporary Internet Files\Content.IE5\JHYIY3S5\MC9000534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29845" cy="2708919"/>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642328" y="3043094"/>
            <a:ext cx="7859344" cy="2800767"/>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he-IL" sz="8800" b="1" dirty="0">
                <a:ln/>
                <a:solidFill>
                  <a:srgbClr val="9BBB59"/>
                </a:solidFill>
                <a:cs typeface="Yavaneli Extra Bold" pitchFamily="2" charset="-79"/>
              </a:rPr>
              <a:t>והנה כמה </a:t>
            </a:r>
            <a:r>
              <a:rPr lang="he-IL" sz="8800" b="1" dirty="0" smtClean="0">
                <a:ln/>
                <a:solidFill>
                  <a:srgbClr val="9BBB59"/>
                </a:solidFill>
                <a:cs typeface="Yavaneli Extra Bold" pitchFamily="2" charset="-79"/>
              </a:rPr>
              <a:t>סיפורים לחנוכה</a:t>
            </a:r>
            <a:r>
              <a:rPr lang="he-IL" sz="8800" b="1" dirty="0">
                <a:ln/>
                <a:solidFill>
                  <a:srgbClr val="9BBB59"/>
                </a:solidFill>
                <a:cs typeface="Yavaneli Extra Bold" pitchFamily="2" charset="-79"/>
              </a:rPr>
              <a:t>:</a:t>
            </a:r>
          </a:p>
        </p:txBody>
      </p:sp>
    </p:spTree>
    <p:extLst>
      <p:ext uri="{BB962C8B-B14F-4D97-AF65-F5344CB8AC3E}">
        <p14:creationId xmlns:p14="http://schemas.microsoft.com/office/powerpoint/2010/main" val="304519395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mph" presetSubtype="2" fill="hold" grpId="0" nodeType="clickEffect">
                                  <p:stCondLst>
                                    <p:cond delay="0"/>
                                  </p:stCondLst>
                                  <p:childTnLst>
                                    <p:animClr clrSpc="rgb" dir="cw">
                                      <p:cBhvr override="childStyle">
                                        <p:cTn id="13" dur="2000" fill="hold"/>
                                        <p:tgtEl>
                                          <p:spTgt spid="4"/>
                                        </p:tgtEl>
                                        <p:attrNameLst>
                                          <p:attrName>style.color</p:attrName>
                                        </p:attrNameLst>
                                      </p:cBhvr>
                                      <p:to>
                                        <a:srgbClr val="92CDDC"/>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user\Local Settings\Temporary Internet Files\Content.IE5\976P4D3Z\MP90044028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96"/>
            <a:ext cx="9144000" cy="686269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Documents and Settings\user\Local Settings\Temporary Internet Files\Content.IE5\JHYIY3S5\MC9000534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29845" cy="2708919"/>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642328" y="3043094"/>
            <a:ext cx="7859344" cy="2800767"/>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he-IL" sz="8800" b="1" dirty="0" err="1" smtClean="0">
                <a:ln/>
                <a:solidFill>
                  <a:srgbClr val="9BBB59"/>
                </a:solidFill>
                <a:cs typeface="Yavaneli Extra Bold" pitchFamily="2" charset="-79"/>
              </a:rPr>
              <a:t>פינייה</a:t>
            </a:r>
            <a:r>
              <a:rPr lang="he-IL" sz="8800" b="1" dirty="0" smtClean="0">
                <a:ln/>
                <a:solidFill>
                  <a:srgbClr val="9BBB59"/>
                </a:solidFill>
                <a:cs typeface="Yavaneli Extra Bold" pitchFamily="2" charset="-79"/>
              </a:rPr>
              <a:t> ומוטל העגלונים:</a:t>
            </a:r>
            <a:endParaRPr lang="he-IL" sz="8800" b="1" dirty="0">
              <a:ln/>
              <a:solidFill>
                <a:srgbClr val="9BBB59"/>
              </a:solidFill>
              <a:cs typeface="Yavaneli Extra Bold" pitchFamily="2" charset="-79"/>
            </a:endParaRPr>
          </a:p>
        </p:txBody>
      </p:sp>
    </p:spTree>
    <p:extLst>
      <p:ext uri="{BB962C8B-B14F-4D97-AF65-F5344CB8AC3E}">
        <p14:creationId xmlns:p14="http://schemas.microsoft.com/office/powerpoint/2010/main" val="210436429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mph" presetSubtype="2" fill="hold" grpId="0" nodeType="clickEffect">
                                  <p:stCondLst>
                                    <p:cond delay="0"/>
                                  </p:stCondLst>
                                  <p:childTnLst>
                                    <p:animClr clrSpc="rgb" dir="cw">
                                      <p:cBhvr override="childStyle">
                                        <p:cTn id="13" dur="2000" fill="hold"/>
                                        <p:tgtEl>
                                          <p:spTgt spid="4"/>
                                        </p:tgtEl>
                                        <p:attrNameLst>
                                          <p:attrName>style.color</p:attrName>
                                        </p:attrNameLst>
                                      </p:cBhvr>
                                      <p:to>
                                        <a:srgbClr val="92CDDC"/>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2286000" y="197346"/>
            <a:ext cx="4572000" cy="6463308"/>
          </a:xfrm>
          <a:prstGeom prst="rect">
            <a:avLst/>
          </a:prstGeom>
        </p:spPr>
        <p:txBody>
          <a:bodyPr>
            <a:spAutoFit/>
          </a:bodyPr>
          <a:lstStyle/>
          <a:p>
            <a:r>
              <a:rPr lang="he-IL" dirty="0"/>
              <a:t>לפני שנים רבות, כאשר הרכבת </a:t>
            </a:r>
            <a:r>
              <a:rPr lang="he-IL" dirty="0" err="1"/>
              <a:t>היתה</a:t>
            </a:r>
            <a:r>
              <a:rPr lang="he-IL" dirty="0"/>
              <a:t> עדיין, כמו שאומרים, בחיתוליה והיא נסעה רק בין ערים גדולות אך לא בין עיירות וכפרים – תפסה העגלה הרתומה לסוסים מקום חשוב ככלי תחבורה שבאמצעותו אפשר להגיע ממקום למקום. בעיקר היה זה כך במזרח אירופה, שם נסעו הסוחרים לירידים, או העבירו סחורות ממקום למקום בעזרת העגלה. העגלונים, בעלי העגלה, שימשו לא אחת גם כדוורים, כשהם מעבירים ממקום למקום כסף או מכתבים.</a:t>
            </a:r>
          </a:p>
          <a:p>
            <a:r>
              <a:rPr lang="he-IL" dirty="0"/>
              <a:t>בעיירה המזרח-אירופית בה מתרחש סיפורנו, הצטיינו שני עגלונים. אחד מהם היה צעיר, בחור כארז ושמו היה "מוטל בעל העגלה". סוסיו של מוטל היו דומים לבעליהם: הם היו שדים משחת, מהירים, גאים ואמיצים. סוחרים צעירים ששמו להם למטרה להיות ראשונים בכל יריד, העדיפו לנסוע עם מוטל הצעיר. הם ידעו כי הוא תמיד מוכן לצאת לדרך ואינו זקוק להכנות מרובות לשם כך.</a:t>
            </a:r>
          </a:p>
          <a:p>
            <a:r>
              <a:rPr lang="he-IL" dirty="0"/>
              <a:t>העגלון השני היה יהודי קשיש, מתון ומיושב, הוא היה ירא-שמים גדול, אם כי לא נמנה על הלמדנים הגדולים. נהג להתפלל בכוונה ולומר אחרי התפילה מספר פרקי תהלים וככל שיכול השתתף אף בשיעורי </a:t>
            </a:r>
          </a:p>
        </p:txBody>
      </p:sp>
    </p:spTree>
    <p:extLst>
      <p:ext uri="{BB962C8B-B14F-4D97-AF65-F5344CB8AC3E}">
        <p14:creationId xmlns:p14="http://schemas.microsoft.com/office/powerpoint/2010/main" val="244708107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29120" y="117693"/>
            <a:ext cx="9144000" cy="6740307"/>
          </a:xfrm>
          <a:prstGeom prst="rect">
            <a:avLst/>
          </a:prstGeom>
        </p:spPr>
        <p:txBody>
          <a:bodyPr wrap="square">
            <a:spAutoFit/>
          </a:bodyPr>
          <a:lstStyle/>
          <a:p>
            <a:r>
              <a:rPr lang="he-IL" dirty="0" smtClean="0"/>
              <a:t>הלימודים בבית </a:t>
            </a:r>
            <a:r>
              <a:rPr lang="he-IL" dirty="0"/>
              <a:t>הכנסת שלו. הוא שמר בקפדנות את כל המצוות והיותו עגלון לא הפריע אותו בכך. שמו היה פנחס אולם כולם קראו לו "</a:t>
            </a:r>
            <a:r>
              <a:rPr lang="he-IL" dirty="0" err="1"/>
              <a:t>פינייה</a:t>
            </a:r>
            <a:r>
              <a:rPr lang="he-IL" dirty="0"/>
              <a:t> בעל העגלה". סוסיו של </a:t>
            </a:r>
            <a:r>
              <a:rPr lang="he-IL" dirty="0" err="1"/>
              <a:t>פינייה</a:t>
            </a:r>
            <a:r>
              <a:rPr lang="he-IL" dirty="0"/>
              <a:t> היו כחושים ותשושים וגם לא צעירים ביותר. בשום פנים ואופן לא יכלו להתמודד עם סוסיו האבירים של מוטל. כנגד זה רחשו לו האנשים אימון רב ונהגו לשלוח דרכו סכומי כסף ניכרים, וכן סחורות שלגביהן לא </a:t>
            </a:r>
            <a:r>
              <a:rPr lang="he-IL" dirty="0" err="1"/>
              <a:t>היתה</a:t>
            </a:r>
            <a:r>
              <a:rPr lang="he-IL" dirty="0"/>
              <a:t> השעה דוחקת.</a:t>
            </a:r>
          </a:p>
          <a:p>
            <a:r>
              <a:rPr lang="he-IL" dirty="0"/>
              <a:t>כך שימשה עגלתו של מוטל בעיקר להובלת אנשים "אקספרס" ואילו של </a:t>
            </a:r>
            <a:r>
              <a:rPr lang="he-IL" dirty="0" err="1"/>
              <a:t>פינייה</a:t>
            </a:r>
            <a:r>
              <a:rPr lang="he-IL" dirty="0"/>
              <a:t> להובלת סחורות. לפעמים הצטרפו אל </a:t>
            </a:r>
            <a:r>
              <a:rPr lang="he-IL" dirty="0" err="1"/>
              <a:t>פינייה</a:t>
            </a:r>
            <a:r>
              <a:rPr lang="he-IL" dirty="0"/>
              <a:t> גם סוחרים קשישים שלא אצה להם הדרך ממש כמו </a:t>
            </a:r>
            <a:r>
              <a:rPr lang="he-IL" dirty="0" err="1"/>
              <a:t>לפינייה</a:t>
            </a:r>
            <a:r>
              <a:rPr lang="he-IL" dirty="0"/>
              <a:t> עצמו והיה להם זמן וסבלנות לנסוע אתו.</a:t>
            </a:r>
          </a:p>
          <a:p>
            <a:r>
              <a:rPr lang="he-IL" dirty="0"/>
              <a:t>בין שני העגלונים התפתחה תחרות שקטה ומוטל הצעיר ניסה "לחטוף" את לקוחותיו הקבועים של </a:t>
            </a:r>
            <a:r>
              <a:rPr lang="he-IL" dirty="0" err="1"/>
              <a:t>פינייה</a:t>
            </a:r>
            <a:r>
              <a:rPr lang="he-IL" dirty="0"/>
              <a:t> בהציעו להם שירות מהיר יותר. הזקן </a:t>
            </a:r>
            <a:r>
              <a:rPr lang="he-IL" dirty="0" err="1"/>
              <a:t>מצידו</a:t>
            </a:r>
            <a:r>
              <a:rPr lang="he-IL" dirty="0"/>
              <a:t> היה בעל בטחון ושם את מבטחו בה' שימציא לו את פרנסתו.</a:t>
            </a:r>
          </a:p>
          <a:p>
            <a:r>
              <a:rPr lang="he-IL" dirty="0"/>
              <a:t>פעם אחת, והיה זה במוצאי שבת חנוכה, עמדו מוטל </a:t>
            </a:r>
            <a:r>
              <a:rPr lang="he-IL" dirty="0" err="1"/>
              <a:t>ופינייה</a:t>
            </a:r>
            <a:r>
              <a:rPr lang="he-IL" dirty="0"/>
              <a:t> לצאת לדרך עם מספר סוחרים שביקשו להגיע ליריד השנתי בעיר הסמוכה. בחוץ השתוללה סערה ובמשך כל השבת ירד שלג בלי הפוגות. לפנות ערב הפסיק השלג לרדת וכפור עז הורגש בחוץ. הדרך </a:t>
            </a:r>
            <a:r>
              <a:rPr lang="he-IL" dirty="0" err="1"/>
              <a:t>היתה</a:t>
            </a:r>
            <a:r>
              <a:rPr lang="he-IL" dirty="0"/>
              <a:t> בחזקת סכנה, אחרי שכמעט כל הלילה יצטרכו לנסוע כדי להגיע לעיר במועד.</a:t>
            </a:r>
          </a:p>
          <a:p>
            <a:r>
              <a:rPr lang="he-IL" dirty="0"/>
              <a:t>מוטל היה שבע רצון. שלושה סוחרים סיכמו </a:t>
            </a:r>
            <a:r>
              <a:rPr lang="he-IL" dirty="0" err="1"/>
              <a:t>איתו</a:t>
            </a:r>
            <a:r>
              <a:rPr lang="he-IL" dirty="0"/>
              <a:t> עוד לפני שבת, </a:t>
            </a:r>
            <a:r>
              <a:rPr lang="he-IL" dirty="0" err="1"/>
              <a:t>שמייד</a:t>
            </a:r>
            <a:r>
              <a:rPr lang="he-IL" dirty="0"/>
              <a:t> אחרי הבדלה הוא </a:t>
            </a:r>
            <a:r>
              <a:rPr lang="he-IL" dirty="0" err="1"/>
              <a:t>יסע</a:t>
            </a:r>
            <a:r>
              <a:rPr lang="he-IL" dirty="0"/>
              <a:t> אתם, כדי שיוכלו להיות ראשונים ביריד. הוא "בלע" תפלת ערבית בגמיעה אחת, אחר כך הדליק נרות חנוכה ומבלי לחכות עד שהנרות יכבו, הוא רתם את סוסיו, הושיב את הסוחרים ויצא לדרך. הנוסעים שהיו מכורבלים בשמיכות צמר עבות ועל ראשם כובע-פרווה, הביטו בהנאה על מוטל הצעיר ועל סוסיו הגיבורים. עוד כמה שעות – הרהרו – הם יהיו ביריד ויקדימו את כל המתחרים שלהם. העגלה של מוטל החליקה בקלות על השלג ונרות החנוכה </a:t>
            </a:r>
            <a:r>
              <a:rPr lang="he-IL" dirty="0" err="1"/>
              <a:t>המבויישים</a:t>
            </a:r>
            <a:r>
              <a:rPr lang="he-IL" dirty="0"/>
              <a:t> הבהבו בבית בסימני-שאלה כאילו הושמו במקום לא נכון...</a:t>
            </a:r>
          </a:p>
          <a:p>
            <a:r>
              <a:rPr lang="he-IL" dirty="0"/>
              <a:t>גם </a:t>
            </a:r>
            <a:r>
              <a:rPr lang="he-IL" dirty="0" err="1"/>
              <a:t>פינייה</a:t>
            </a:r>
            <a:r>
              <a:rPr lang="he-IL" dirty="0"/>
              <a:t> בעל העגלה עמד לצאת במוצאי שבת עם שני סוחרים לאותו יריד עצמו. אולם שעה שמוטל כבר היה בדרך, עמד </a:t>
            </a:r>
            <a:r>
              <a:rPr lang="he-IL" dirty="0" err="1"/>
              <a:t>פינייה</a:t>
            </a:r>
            <a:r>
              <a:rPr lang="he-IL" dirty="0"/>
              <a:t> בתפילת ערבית יחד עם הציבור. הוא, כדרכו, לא מיהר גם עכשיו. אחרי התפילה הלך </a:t>
            </a:r>
            <a:r>
              <a:rPr lang="he-IL" dirty="0" err="1"/>
              <a:t>פינייה</a:t>
            </a:r>
            <a:r>
              <a:rPr lang="he-IL" dirty="0"/>
              <a:t> הביתה, הבדיל על הכוס, הדליק נרות חנוכה, אמר "הנרות הללו" וישב לערוך סעודת "</a:t>
            </a:r>
            <a:r>
              <a:rPr lang="he-IL" dirty="0" err="1"/>
              <a:t>מלוה</a:t>
            </a:r>
            <a:r>
              <a:rPr lang="he-IL" dirty="0"/>
              <a:t> מלכה". הוא לא העלה בדעתו כלל שאפשר לצאת לדרך, כל עוד נרות החנוכה דולקים.. הנוסעים של ר' </a:t>
            </a:r>
            <a:r>
              <a:rPr lang="he-IL" dirty="0" err="1"/>
              <a:t>פינייה</a:t>
            </a:r>
            <a:r>
              <a:rPr lang="he-IL" dirty="0"/>
              <a:t>, אם כי לא מיהרו כל כך, בכל זאת התחילו לאבד את סבלנותם. הם קיוו כי לפחות </a:t>
            </a:r>
          </a:p>
        </p:txBody>
      </p:sp>
    </p:spTree>
    <p:extLst>
      <p:ext uri="{BB962C8B-B14F-4D97-AF65-F5344CB8AC3E}">
        <p14:creationId xmlns:p14="http://schemas.microsoft.com/office/powerpoint/2010/main" val="32036059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7418" y="-22323"/>
            <a:ext cx="9151417" cy="6740307"/>
          </a:xfrm>
          <a:prstGeom prst="rect">
            <a:avLst/>
          </a:prstGeom>
        </p:spPr>
        <p:txBody>
          <a:bodyPr wrap="square">
            <a:spAutoFit/>
          </a:bodyPr>
          <a:lstStyle/>
          <a:p>
            <a:r>
              <a:rPr lang="he-IL" dirty="0" smtClean="0">
                <a:effectLst/>
              </a:rPr>
              <a:t>הפעם לא יעשה </a:t>
            </a:r>
            <a:r>
              <a:rPr lang="he-IL" dirty="0" err="1" smtClean="0">
                <a:effectLst/>
              </a:rPr>
              <a:t>פינייה</a:t>
            </a:r>
            <a:r>
              <a:rPr lang="he-IL" dirty="0" smtClean="0">
                <a:effectLst/>
              </a:rPr>
              <a:t> כל כך הרבה "הכנות" לנסיעה והנה הוא יושב ועורך סעודת "מלווה מלכה", שעה שמוטל עם המתחרים נמצא כבר בדרכו ליריד...</a:t>
            </a:r>
          </a:p>
          <a:p>
            <a:r>
              <a:rPr lang="he-IL" dirty="0" smtClean="0">
                <a:effectLst/>
              </a:rPr>
              <a:t>הם פנו אל </a:t>
            </a:r>
            <a:r>
              <a:rPr lang="he-IL" dirty="0" err="1" smtClean="0">
                <a:effectLst/>
              </a:rPr>
              <a:t>פינייה</a:t>
            </a:r>
            <a:r>
              <a:rPr lang="he-IL" dirty="0" smtClean="0">
                <a:effectLst/>
              </a:rPr>
              <a:t> וזרזו אותו לצאת לדרך. הסבירו לו כי זה לא סתם יריד כי אם יריד שנתי, גדול וחשוב והם מוכרחים מיד לצאת לדרך, כדי שלא לאחר. </a:t>
            </a:r>
            <a:r>
              <a:rPr lang="he-IL" dirty="0" err="1" smtClean="0">
                <a:effectLst/>
              </a:rPr>
              <a:t>פינייה</a:t>
            </a:r>
            <a:r>
              <a:rPr lang="he-IL" dirty="0" smtClean="0">
                <a:effectLst/>
              </a:rPr>
              <a:t> הרגיע אותם באומרו כי </a:t>
            </a:r>
            <a:r>
              <a:rPr lang="he-IL" dirty="0" err="1" smtClean="0">
                <a:effectLst/>
              </a:rPr>
              <a:t>רבונו</a:t>
            </a:r>
            <a:r>
              <a:rPr lang="he-IL" dirty="0" smtClean="0">
                <a:effectLst/>
              </a:rPr>
              <a:t>-של-עולם "יספיק" לתת להם פרנסה גם באיחור של חצי שעה. באומרו זאת הוא אף הזמין אותם להצטרף אליו למלווה מלכה. לסוחרים לא </a:t>
            </a:r>
            <a:r>
              <a:rPr lang="he-IL" dirty="0" err="1" smtClean="0">
                <a:effectLst/>
              </a:rPr>
              <a:t>היתה</a:t>
            </a:r>
            <a:r>
              <a:rPr lang="he-IL" dirty="0" smtClean="0">
                <a:effectLst/>
              </a:rPr>
              <a:t> כל ברירה והם רטנו על שלא נסעו עם מוטל, שבוודאי כבר הגיע למקום היריד.</a:t>
            </a:r>
          </a:p>
          <a:p>
            <a:r>
              <a:rPr lang="he-IL" dirty="0" err="1" smtClean="0">
                <a:effectLst/>
              </a:rPr>
              <a:t>פינייה</a:t>
            </a:r>
            <a:r>
              <a:rPr lang="he-IL" dirty="0" smtClean="0">
                <a:effectLst/>
              </a:rPr>
              <a:t> סיים את ארוחתו, בירך על המזון בכוונה גדולה והמתין עד שכלתה טיפת השמן האחרונה מן הנרות והם כבו אחד-אחד. רק אחרי כן הוא יצא לרתום את הסוסים לעגלה. כאשר ישבו כבר בעגלה </a:t>
            </a:r>
            <a:r>
              <a:rPr lang="he-IL" dirty="0" err="1" smtClean="0">
                <a:effectLst/>
              </a:rPr>
              <a:t>ופינייה</a:t>
            </a:r>
            <a:r>
              <a:rPr lang="he-IL" dirty="0" smtClean="0">
                <a:effectLst/>
              </a:rPr>
              <a:t> עודד את סוסיו להליכה מהירה יותר בקריאות "</a:t>
            </a:r>
            <a:r>
              <a:rPr lang="he-IL" dirty="0" err="1" smtClean="0">
                <a:effectLst/>
              </a:rPr>
              <a:t>דיאו</a:t>
            </a:r>
            <a:r>
              <a:rPr lang="he-IL" dirty="0" smtClean="0">
                <a:effectLst/>
              </a:rPr>
              <a:t>!" לגלגו עליו הסוחרים באומרם כי שום קריאות "</a:t>
            </a:r>
            <a:r>
              <a:rPr lang="he-IL" dirty="0" err="1" smtClean="0">
                <a:effectLst/>
              </a:rPr>
              <a:t>דיאו</a:t>
            </a:r>
            <a:r>
              <a:rPr lang="he-IL" dirty="0" smtClean="0">
                <a:effectLst/>
              </a:rPr>
              <a:t>" לא יעזרו לגבי סוסים כחושים אלה הנראים כפגרים המהלכים על ארבע </a:t>
            </a:r>
            <a:r>
              <a:rPr lang="he-IL" dirty="0" err="1" smtClean="0">
                <a:effectLst/>
              </a:rPr>
              <a:t>פינייה</a:t>
            </a:r>
            <a:r>
              <a:rPr lang="he-IL" dirty="0" smtClean="0">
                <a:effectLst/>
              </a:rPr>
              <a:t> ידע כי הצדק אתם. הוא ידע יפה כי את הסוסים יש לדרבן בחציר ריחני או במנה הגונה של שבולת-שועל ולא בצעקות "</a:t>
            </a:r>
            <a:r>
              <a:rPr lang="he-IL" dirty="0" err="1" smtClean="0">
                <a:effectLst/>
              </a:rPr>
              <a:t>דיאו</a:t>
            </a:r>
            <a:r>
              <a:rPr lang="he-IL" dirty="0" smtClean="0">
                <a:effectLst/>
              </a:rPr>
              <a:t>". אולם מה הוא יכול לעשות?. בקושי הוא מוציא את פרנסתו מעבודת העגלונות ואם כי הוא תמיד מקדים לתת את אכלם של סוסיו, יודע הוא כי זה מספיק בקושי כדי שלא יתפגרו מרעב.</a:t>
            </a:r>
          </a:p>
          <a:p>
            <a:r>
              <a:rPr lang="he-IL" dirty="0" smtClean="0">
                <a:effectLst/>
              </a:rPr>
              <a:t>נוסע לו </a:t>
            </a:r>
            <a:r>
              <a:rPr lang="he-IL" dirty="0" err="1" smtClean="0">
                <a:effectLst/>
              </a:rPr>
              <a:t>פינייה</a:t>
            </a:r>
            <a:r>
              <a:rPr lang="he-IL" dirty="0" smtClean="0">
                <a:effectLst/>
              </a:rPr>
              <a:t> והנוסעים שהשלימו כבר עם גורלם, נרדמו וישנים </a:t>
            </a:r>
            <a:r>
              <a:rPr lang="he-IL" dirty="0" err="1" smtClean="0">
                <a:effectLst/>
              </a:rPr>
              <a:t>שינת</a:t>
            </a:r>
            <a:r>
              <a:rPr lang="he-IL" dirty="0" smtClean="0">
                <a:effectLst/>
              </a:rPr>
              <a:t> ישרים. הכוכבים נוצצים ממעל, כאילו קורצים לו, </a:t>
            </a:r>
            <a:r>
              <a:rPr lang="he-IL" dirty="0" err="1" smtClean="0">
                <a:effectLst/>
              </a:rPr>
              <a:t>לפינייה</a:t>
            </a:r>
            <a:r>
              <a:rPr lang="he-IL" dirty="0" smtClean="0">
                <a:effectLst/>
              </a:rPr>
              <a:t>, ומאחלים לו דרך צלחה. העגלון הזקן מביט סביבו ומתפעל מיופי הטבע המתגלה לעיניו. מרחבי אינסוף מושלגים, החלו לעטות מעטה לבן, ככלה בחופתה. אט אט נעצמות עיני העגלון, ראשו נשמט על כתפיו, הוא מרפה מהמושכות ונרדם.</a:t>
            </a:r>
          </a:p>
          <a:p>
            <a:r>
              <a:rPr lang="he-IL" dirty="0" smtClean="0">
                <a:effectLst/>
              </a:rPr>
              <a:t>הדרך עוברת ביער עבות ומקיפה אגם קטן. בחורף כאשר מימי האגם קפואים, אפשר לעלות עליו בעגלה ולחצותו. אולם עתה, שהחורף אינו קר ביותר, מסוכן הוא אפילו להתקרב לאגם זה. העגלה רצה קדימה, </a:t>
            </a:r>
            <a:r>
              <a:rPr lang="he-IL" dirty="0" err="1" smtClean="0">
                <a:effectLst/>
              </a:rPr>
              <a:t>פינייה</a:t>
            </a:r>
            <a:r>
              <a:rPr lang="he-IL" dirty="0" smtClean="0">
                <a:effectLst/>
              </a:rPr>
              <a:t> ישן והמושכות רפויים, תלויים </a:t>
            </a:r>
            <a:r>
              <a:rPr lang="he-IL" dirty="0" err="1" smtClean="0">
                <a:effectLst/>
              </a:rPr>
              <a:t>לצידו</a:t>
            </a:r>
            <a:r>
              <a:rPr lang="he-IL" dirty="0" smtClean="0">
                <a:effectLst/>
              </a:rPr>
              <a:t> של העגלון. הנה הם מתקרבים, הנה הם כבר על שפת האגם, אולם הסוסים עושים עתה תפנית חדה, אינסטינקטיבית, מתרחקים מהאגם וממשיכים לרוץ בדרך הסלולה.</a:t>
            </a:r>
          </a:p>
          <a:p>
            <a:r>
              <a:rPr lang="he-IL" dirty="0" smtClean="0">
                <a:effectLst/>
              </a:rPr>
              <a:t>כאשר </a:t>
            </a:r>
            <a:r>
              <a:rPr lang="he-IL" dirty="0" err="1" smtClean="0">
                <a:effectLst/>
              </a:rPr>
              <a:t>פינייה</a:t>
            </a:r>
            <a:r>
              <a:rPr lang="he-IL" dirty="0" smtClean="0">
                <a:effectLst/>
              </a:rPr>
              <a:t> פתח את עיניו, החלו כבר השמים להאפיר. מרחוק הוא ראה את ראשי הבתים ותמה כיצד זה הגיעו כל כך מהר לעיר, </a:t>
            </a:r>
            <a:r>
              <a:rPr lang="he-IL" dirty="0" err="1" smtClean="0">
                <a:effectLst/>
              </a:rPr>
              <a:t>שהיתה</a:t>
            </a:r>
            <a:r>
              <a:rPr lang="he-IL" dirty="0" smtClean="0">
                <a:effectLst/>
              </a:rPr>
              <a:t> מחוז חפצם. לפי חשבונו היה עליהם לנסוע עוד</a:t>
            </a:r>
            <a:endParaRPr lang="he-IL" dirty="0">
              <a:effectLst/>
            </a:endParaRPr>
          </a:p>
        </p:txBody>
      </p:sp>
    </p:spTree>
    <p:extLst>
      <p:ext uri="{BB962C8B-B14F-4D97-AF65-F5344CB8AC3E}">
        <p14:creationId xmlns:p14="http://schemas.microsoft.com/office/powerpoint/2010/main" val="9044895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9144000" cy="6817251"/>
          </a:xfrm>
          <a:prstGeom prst="rect">
            <a:avLst/>
          </a:prstGeom>
        </p:spPr>
        <p:txBody>
          <a:bodyPr wrap="square">
            <a:spAutoFit/>
          </a:bodyPr>
          <a:lstStyle/>
          <a:p>
            <a:r>
              <a:rPr lang="he-IL" dirty="0" smtClean="0">
                <a:effectLst/>
              </a:rPr>
              <a:t>כ</a:t>
            </a:r>
            <a:r>
              <a:rPr lang="he-IL" sz="1900" dirty="0" smtClean="0">
                <a:effectLst/>
              </a:rPr>
              <a:t>שעתיים-שלוש. </a:t>
            </a:r>
            <a:r>
              <a:rPr lang="he-IL" sz="1900" dirty="0" err="1" smtClean="0">
                <a:effectLst/>
              </a:rPr>
              <a:t>פינייה</a:t>
            </a:r>
            <a:r>
              <a:rPr lang="he-IL" sz="1900" dirty="0" smtClean="0">
                <a:effectLst/>
              </a:rPr>
              <a:t> נוהג את העגלה לאכסניה בה נוהגים הסוחרים להתאכסן, בבואם העירה. הדלת עודה נעולה, והסוחרים, שאף הם התעוררו בינתיים, מתפלאים כיצד זה הגיעו כה מהר. האמנם קפצה להם הדרך? והפלא הגדול שבעתיים, כאשר הם נוכחים לדעת כי מוטל ונוסעיו טרם הגיעו, למרות שיצאו לדרך זמן רב לפניהם.</a:t>
            </a:r>
          </a:p>
          <a:p>
            <a:r>
              <a:rPr lang="he-IL" sz="1900" dirty="0" smtClean="0">
                <a:effectLst/>
              </a:rPr>
              <a:t>בינתיים האיר השחר, והסוחרים נטלו את טליתותיהם והלכו לבית-הכנסת. משם הם יצאו ליריד וכפי שהתברר לאחר מכן האירה להם הצלחה פנים והם עשו עסקים </a:t>
            </a:r>
            <a:r>
              <a:rPr lang="he-IL" sz="1900" dirty="0" err="1" smtClean="0">
                <a:effectLst/>
              </a:rPr>
              <a:t>מצויינים</a:t>
            </a:r>
            <a:r>
              <a:rPr lang="he-IL" sz="1900" dirty="0" smtClean="0">
                <a:effectLst/>
              </a:rPr>
              <a:t>. רק כעבור מספר שעות, כאשר הם חוזרים לאכסניה לאכול ארוחת בוקר ולנוח קמעה – מגיע מוטל עם נוסעיו, כשהם רועדים מקור. "מה קרה לכם, למען השם"? – שואלים נוסעי </a:t>
            </a:r>
            <a:r>
              <a:rPr lang="he-IL" sz="1900" dirty="0" err="1" smtClean="0">
                <a:effectLst/>
              </a:rPr>
              <a:t>פינייה</a:t>
            </a:r>
            <a:r>
              <a:rPr lang="he-IL" sz="1900" dirty="0" smtClean="0">
                <a:effectLst/>
              </a:rPr>
              <a:t> את מוטל והאנשים שבאו עמו. "ומה קרה לך מוטל"? – מוסיפים הם להקשות – הלא יצאת זמן רב לפנינו וסוסיך מהירים הם כשדים, מדוע התמהמהת כל כך"? "הגידו לי אתם" – משיב מוטל בשאלה משלו – "הגידו לי האם </a:t>
            </a:r>
            <a:r>
              <a:rPr lang="he-IL" sz="1900" dirty="0" err="1" smtClean="0">
                <a:effectLst/>
              </a:rPr>
              <a:t>פינייה</a:t>
            </a:r>
            <a:r>
              <a:rPr lang="he-IL" sz="1900" dirty="0" smtClean="0">
                <a:effectLst/>
              </a:rPr>
              <a:t> נסע מעל לאגם"? הסוחרים מושכים בכתפיהם, אין הם יודעים איפה וכיצד נסע </a:t>
            </a:r>
            <a:r>
              <a:rPr lang="he-IL" sz="1900" dirty="0" err="1" smtClean="0">
                <a:effectLst/>
              </a:rPr>
              <a:t>פינייה</a:t>
            </a:r>
            <a:r>
              <a:rPr lang="he-IL" sz="1900" dirty="0" smtClean="0">
                <a:effectLst/>
              </a:rPr>
              <a:t>.</a:t>
            </a:r>
          </a:p>
          <a:p>
            <a:r>
              <a:rPr lang="he-IL" sz="1900" dirty="0" smtClean="0">
                <a:effectLst/>
              </a:rPr>
              <a:t>"לי לא הלך הפעם כל כך טוב" – מספר מוטל </a:t>
            </a:r>
            <a:r>
              <a:rPr lang="he-IL" sz="1900" dirty="0" err="1" smtClean="0">
                <a:effectLst/>
              </a:rPr>
              <a:t>מבוייש</a:t>
            </a:r>
            <a:r>
              <a:rPr lang="he-IL" sz="1900" dirty="0" smtClean="0">
                <a:effectLst/>
              </a:rPr>
              <a:t>. "הסוסים שלי הוליכו אותי ישר על האגם ושם נשבר הקרח תחתינו. היה לנו מזל שזה קרה קרוב אל שפת האגם. אלמלא כן היינו טובעים שם מבלי שאיש יידע לעולם מה קרה אתנו. גם כך טבלנו טבילה הגונה ויצאנו מהמים הקרים כל עוד נשמת רוח חיים באפינו. לאחר מכן לא יכולנו, כמובן להמשיך בנסיעה כי בגדינו קפאו עלינו והיינו מוכרחים להיכנס לבית איכרים סמוך, להתפשט ולייבש את בגדינו. אין פלא </a:t>
            </a:r>
            <a:r>
              <a:rPr lang="he-IL" sz="1900" dirty="0" err="1" smtClean="0">
                <a:effectLst/>
              </a:rPr>
              <a:t>איפוא</a:t>
            </a:r>
            <a:r>
              <a:rPr lang="he-IL" sz="1900" dirty="0" smtClean="0">
                <a:effectLst/>
              </a:rPr>
              <a:t> שהגענו באיחור כזה"...</a:t>
            </a:r>
          </a:p>
          <a:p>
            <a:r>
              <a:rPr lang="he-IL" sz="1900" dirty="0" smtClean="0">
                <a:effectLst/>
              </a:rPr>
              <a:t>"אתה רואה, מוטל, שלא היה כדאי למהר כל כך. נרות החנוכה שהשארת מאחוריך </a:t>
            </a:r>
            <a:r>
              <a:rPr lang="he-IL" sz="1900" dirty="0" err="1" smtClean="0">
                <a:effectLst/>
              </a:rPr>
              <a:t>מבויישים</a:t>
            </a:r>
            <a:r>
              <a:rPr lang="he-IL" sz="1900" dirty="0" smtClean="0">
                <a:effectLst/>
              </a:rPr>
              <a:t>, לא מחלו לך על כך שרצת מהר-מהר והפכת עולמות, כדי להביא את הנוסעים שלך לפני </a:t>
            </a:r>
            <a:r>
              <a:rPr lang="he-IL" sz="1900" dirty="0" err="1" smtClean="0">
                <a:effectLst/>
              </a:rPr>
              <a:t>פינייה</a:t>
            </a:r>
            <a:r>
              <a:rPr lang="he-IL" sz="1900" dirty="0" smtClean="0">
                <a:effectLst/>
              </a:rPr>
              <a:t>. השם יתברך הזהיר אותך, מוטל, ואתה חייב לברך ברכת הגומל שיצאת שלם מכל </a:t>
            </a:r>
            <a:r>
              <a:rPr lang="he-IL" sz="1900" dirty="0" err="1" smtClean="0">
                <a:effectLst/>
              </a:rPr>
              <a:t>הענין</a:t>
            </a:r>
            <a:r>
              <a:rPr lang="he-IL" sz="1900" dirty="0" smtClean="0">
                <a:effectLst/>
              </a:rPr>
              <a:t> הזה, אתה וכן סוסיך"</a:t>
            </a:r>
          </a:p>
          <a:p>
            <a:r>
              <a:rPr lang="he-IL" sz="1900" dirty="0" smtClean="0">
                <a:effectLst/>
              </a:rPr>
              <a:t>- "כן, כן, אני הסקתי את המסקנות המתאימות" – אמר מוטל בארשת רצינית. "להבא לא אבייש את נרות החנוכה ולא אשאיר אותם לבד בחדר. מה אני, לא יהודי"?!...</a:t>
            </a:r>
            <a:endParaRPr lang="he-IL" sz="1900" dirty="0">
              <a:effectLst/>
            </a:endParaRPr>
          </a:p>
        </p:txBody>
      </p:sp>
    </p:spTree>
    <p:extLst>
      <p:ext uri="{BB962C8B-B14F-4D97-AF65-F5344CB8AC3E}">
        <p14:creationId xmlns:p14="http://schemas.microsoft.com/office/powerpoint/2010/main" val="240584177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user\Local Settings\Temporary Internet Files\Content.IE5\976P4D3Z\MP90044028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96"/>
            <a:ext cx="9144000" cy="686269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Documents and Settings\user\Local Settings\Temporary Internet Files\Content.IE5\JHYIY3S5\MC9000534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29845" cy="2708919"/>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642328" y="3043094"/>
            <a:ext cx="7859344" cy="2800767"/>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he-IL" sz="8800" b="1" dirty="0" smtClean="0">
                <a:ln/>
                <a:solidFill>
                  <a:srgbClr val="9BBB59"/>
                </a:solidFill>
                <a:cs typeface="Yavaneli Extra Bold" pitchFamily="2" charset="-79"/>
              </a:rPr>
              <a:t>ניצוץ נדלק על שולחן השחמט:</a:t>
            </a:r>
            <a:endParaRPr lang="he-IL" sz="8800" b="1" dirty="0">
              <a:ln/>
              <a:solidFill>
                <a:srgbClr val="9BBB59"/>
              </a:solidFill>
              <a:cs typeface="Yavaneli Extra Bold" pitchFamily="2" charset="-79"/>
            </a:endParaRPr>
          </a:p>
        </p:txBody>
      </p:sp>
    </p:spTree>
    <p:extLst>
      <p:ext uri="{BB962C8B-B14F-4D97-AF65-F5344CB8AC3E}">
        <p14:creationId xmlns:p14="http://schemas.microsoft.com/office/powerpoint/2010/main" val="235844339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mph" presetSubtype="2" fill="hold" grpId="0" nodeType="clickEffect">
                                  <p:stCondLst>
                                    <p:cond delay="0"/>
                                  </p:stCondLst>
                                  <p:childTnLst>
                                    <p:animClr clrSpc="rgb" dir="cw">
                                      <p:cBhvr override="childStyle">
                                        <p:cTn id="13" dur="2000" fill="hold"/>
                                        <p:tgtEl>
                                          <p:spTgt spid="4"/>
                                        </p:tgtEl>
                                        <p:attrNameLst>
                                          <p:attrName>style.color</p:attrName>
                                        </p:attrNameLst>
                                      </p:cBhvr>
                                      <p:to>
                                        <a:srgbClr val="92CDDC"/>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22920" y="0"/>
            <a:ext cx="9144000" cy="7017306"/>
          </a:xfrm>
          <a:prstGeom prst="rect">
            <a:avLst/>
          </a:prstGeom>
        </p:spPr>
        <p:txBody>
          <a:bodyPr wrap="square">
            <a:spAutoFit/>
          </a:bodyPr>
          <a:lstStyle/>
          <a:p>
            <a:r>
              <a:rPr lang="he-IL" dirty="0"/>
              <a:t>הייתה זו מכונית מפוארת. כשעמדנו להסתכל בהערצה על פרי עבודתנו בין פתיתי השלג המסתחררים ברכות, היה עליי להודות כי הייתה זו מכונית החנוכייה הנאה ביותר שראיתי מעודי</a:t>
            </a:r>
            <a:r>
              <a:rPr lang="he-IL" dirty="0" smtClean="0"/>
              <a:t>.</a:t>
            </a:r>
            <a:endParaRPr lang="he-IL" dirty="0"/>
          </a:p>
          <a:p>
            <a:r>
              <a:rPr lang="he-IL" dirty="0"/>
              <a:t>אין ספק שהמכונית עם חנוכיית העץ הענקית על גגה תגרום לאנשים להיעצר ולהבחין בה – וזו הייתה מטרתנו</a:t>
            </a:r>
            <a:r>
              <a:rPr lang="he-IL" dirty="0" smtClean="0"/>
              <a:t>.</a:t>
            </a:r>
            <a:endParaRPr lang="he-IL" dirty="0"/>
          </a:p>
          <a:p>
            <a:r>
              <a:rPr lang="he-IL" dirty="0"/>
              <a:t>שבעה או שמונה מאתנו נדחסו אל תוך המכונית הקטנה יחסית. חלקה האחורי היה מלא חנוכיות מתכת ונרות צבעוניים שאותם קיווינו לחלק לאנשים. כאשר הילדים שהתמצאו יותר מאתנו בחידושי הטכנולוגיה דנו בפרטי המנגנון האלקטרוני שבבסיס האורות המהבהבים של החנוכייה שלנו (או אולי היה זה השנאי?) התנתקתי והבטתי החוצה אל חשכת ליל החורף שבחוץ</a:t>
            </a:r>
            <a:r>
              <a:rPr lang="he-IL" dirty="0" smtClean="0"/>
              <a:t>.</a:t>
            </a:r>
            <a:endParaRPr lang="he-IL" dirty="0"/>
          </a:p>
          <a:p>
            <a:r>
              <a:rPr lang="he-IL" dirty="0"/>
              <a:t>במהרה הגענו ליעד שהיה לנו באותו ערב, קומפלקס דירות ענקי בברוקלין ששכן בסמוך לישיבה שלנו</a:t>
            </a:r>
            <a:r>
              <a:rPr lang="he-IL" dirty="0" smtClean="0"/>
              <a:t>.</a:t>
            </a:r>
            <a:endParaRPr lang="he-IL" dirty="0"/>
          </a:p>
          <a:p>
            <a:r>
              <a:rPr lang="he-IL" dirty="0"/>
              <a:t>בשנות השבעים של המאה העשרים נפתחו שערי רוסיה והעיר אליה היו מועדות פנינו </a:t>
            </a:r>
            <a:r>
              <a:rPr lang="he-IL" dirty="0" err="1"/>
              <a:t>היתה</a:t>
            </a:r>
            <a:r>
              <a:rPr lang="he-IL" dirty="0"/>
              <a:t> יעדם הנבחר של אלפי מהגרים טריים</a:t>
            </a:r>
            <a:r>
              <a:rPr lang="he-IL" dirty="0" smtClean="0"/>
              <a:t>.</a:t>
            </a:r>
            <a:endParaRPr lang="he-IL" dirty="0"/>
          </a:p>
          <a:p>
            <a:r>
              <a:rPr lang="he-IL" dirty="0"/>
              <a:t>יהודים אמיצים אלה, שרבים מהם היו קשישים, שרדו עשרות שנים של שלטון קומוניסטי בלא לוותר על זהותם היהודית. אולם הם ידעו מעט מאוד על התורה והמצוות, ואנו קיווינו להצית בהם ניצוץ או שניים</a:t>
            </a:r>
            <a:r>
              <a:rPr lang="he-IL" dirty="0" smtClean="0"/>
              <a:t>.</a:t>
            </a:r>
            <a:endParaRPr lang="he-IL" dirty="0"/>
          </a:p>
          <a:p>
            <a:r>
              <a:rPr lang="he-IL" dirty="0"/>
              <a:t>ראיתיו יושב שם, איש קשיש בן כ-70 או 77, שישב על אחד מאותם ספסלים דמויי ספסלי-גינה שאותם תושבי ניו יורק מכירים היטב כל כך. הבסיס היה עשוי בטון והמושב עשוי עץ, צבוע בירוק, ומולו שולחן שחמט עשוי בטון. הוא פשוט ישב שם והביט במכוניות החולפות באותו לילה קפוא</a:t>
            </a:r>
            <a:r>
              <a:rPr lang="he-IL" dirty="0" smtClean="0"/>
              <a:t>.</a:t>
            </a:r>
            <a:endParaRPr lang="he-IL" dirty="0"/>
          </a:p>
          <a:p>
            <a:r>
              <a:rPr lang="he-IL" dirty="0"/>
              <a:t>"חנוכה שמח! אתה רוצה להדליק חנוכייה?" שאלתיו, בתקווה שהוא יעזור לי להגשים את המטרה שקבעתי לעצמי: עשרה אנשים שידליקו חנוכייה</a:t>
            </a:r>
            <a:r>
              <a:rPr lang="he-IL" dirty="0" smtClean="0"/>
              <a:t>.</a:t>
            </a:r>
            <a:endParaRPr lang="he-IL" dirty="0"/>
          </a:p>
          <a:p>
            <a:r>
              <a:rPr lang="he-IL" dirty="0"/>
              <a:t>"אנא לך מכאן", הוא השיב ביידיש. "אני לא מעוניין", הוסיף בנימה רכה קצת יותר</a:t>
            </a:r>
            <a:r>
              <a:rPr lang="he-IL" dirty="0" smtClean="0"/>
              <a:t>.</a:t>
            </a:r>
            <a:endParaRPr lang="he-IL" dirty="0"/>
          </a:p>
          <a:p>
            <a:r>
              <a:rPr lang="he-IL" dirty="0"/>
              <a:t>ניסיתי לגרום לו לשנות את דעתו. הפצרתי בו, הסברתי את סיפור החנוכה רב-העוצמה, אולי אפילו התחננתי קצת, אך הוא נשאר איתן בהחלטתו. "לא תודה, עכשיו בבקשה – לילה טוב</a:t>
            </a:r>
            <a:r>
              <a:rPr lang="he-IL" dirty="0" smtClean="0"/>
              <a:t>!"</a:t>
            </a:r>
            <a:endParaRPr lang="he-IL" dirty="0"/>
          </a:p>
          <a:p>
            <a:r>
              <a:rPr lang="he-IL" dirty="0"/>
              <a:t>חשתי כיצד ההזדמנות מחליקה לי בין האצבעות, אולם לפני שוויתרתי כליל, לקחתי את חנוכיית המתכת הקטנה, הנחתיה על לוח השחמט העשוי בטון, תקעתי בה את ארבעת הנרות הצבעוניים, הדלקתי אותם ופניתי לאיש הקשיש באומרי: "הנה החנוכייה. אם אתה רוצה, היא שלך. אם אינך רוצה בה – אז היא לא שלך</a:t>
            </a:r>
            <a:r>
              <a:rPr lang="he-IL" dirty="0" smtClean="0"/>
              <a:t>".</a:t>
            </a:r>
            <a:endParaRPr lang="he-IL" dirty="0"/>
          </a:p>
        </p:txBody>
      </p:sp>
    </p:spTree>
    <p:extLst>
      <p:ext uri="{BB962C8B-B14F-4D97-AF65-F5344CB8AC3E}">
        <p14:creationId xmlns:p14="http://schemas.microsoft.com/office/powerpoint/2010/main" val="23489062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2286000" y="335846"/>
            <a:ext cx="4572000" cy="6186309"/>
          </a:xfrm>
          <a:prstGeom prst="rect">
            <a:avLst/>
          </a:prstGeom>
        </p:spPr>
        <p:txBody>
          <a:bodyPr>
            <a:spAutoFit/>
          </a:bodyPr>
          <a:lstStyle/>
          <a:p>
            <a:r>
              <a:rPr lang="he-IL" dirty="0"/>
              <a:t>האיש נשאר שותק ואני פניתי והלכתי משם.</a:t>
            </a:r>
          </a:p>
          <a:p>
            <a:r>
              <a:rPr lang="he-IL" dirty="0"/>
              <a:t>המשכנו בסיבובינו בבניין הדירות הענקי, ותודה לא-ל, הצלחנו מאוד באותו לילה.</a:t>
            </a:r>
          </a:p>
          <a:p>
            <a:r>
              <a:rPr lang="he-IL" dirty="0"/>
              <a:t>היה מאוחר והגיע הזמן ללכת הביתה.</a:t>
            </a:r>
          </a:p>
          <a:p>
            <a:r>
              <a:rPr lang="he-IL" dirty="0"/>
              <a:t>שוב ושוב נזכרתי ביהודי הרוסי הקשיש היושב בחוץ על אותו ספסל בודד בפארק.</a:t>
            </a:r>
          </a:p>
          <a:p>
            <a:r>
              <a:rPr lang="he-IL" dirty="0"/>
              <a:t>"בואו ניסע ליד המקום שבו ראיתי את האיש הזקן", אמרתי. הייתי סקרן לראות מה הוא עשה עם החנוכייה. האם הוא זרק אותה? או שאולי הוא סתם השאיר אותה שם, חנוכייה בודדת במקום נידח?</a:t>
            </a:r>
          </a:p>
          <a:p>
            <a:r>
              <a:rPr lang="he-IL" dirty="0"/>
              <a:t>יש תמונות שנשארות בזיכרון. אירועים שמתרחשים ולאחר מכן משאירים בנפש חותם בל-יימחה, כך שהאדם מסוגל </a:t>
            </a:r>
            <a:r>
              <a:rPr lang="he-IL" dirty="0" err="1"/>
              <a:t>לשוותם</a:t>
            </a:r>
            <a:r>
              <a:rPr lang="he-IL" dirty="0"/>
              <a:t> לנגד עיניו בבהירות גם אחרי שלושים שנה.</a:t>
            </a:r>
          </a:p>
          <a:p>
            <a:r>
              <a:rPr lang="he-IL" dirty="0"/>
              <a:t>זוהי אחת מהן.</a:t>
            </a:r>
          </a:p>
          <a:p>
            <a:r>
              <a:rPr lang="he-IL" dirty="0"/>
              <a:t>אני רואה איש זקן יושב על ספסל. עיניו מלאות דמעות, דמעה אחת גדולה זולגת במורד לחיו.</a:t>
            </a:r>
          </a:p>
          <a:p>
            <a:r>
              <a:rPr lang="he-IL" dirty="0"/>
              <a:t>הנרות דולקים והוא מביט בהם. מביט ובוכה. להבה פוגשת בלהבה ואור ניצת בנשמה.</a:t>
            </a:r>
          </a:p>
          <a:p>
            <a:r>
              <a:rPr lang="he-IL" dirty="0"/>
              <a:t>אינני יודע היכן הוא כעת, או אפילו את שמו. אולם אני יודע שבאותו לילה הייתי עד למשהו רב-עוצמה.</a:t>
            </a:r>
          </a:p>
        </p:txBody>
      </p:sp>
    </p:spTree>
    <p:extLst>
      <p:ext uri="{BB962C8B-B14F-4D97-AF65-F5344CB8AC3E}">
        <p14:creationId xmlns:p14="http://schemas.microsoft.com/office/powerpoint/2010/main" val="36994988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user\Local Settings\Temporary Internet Files\Content.IE5\976P4D3Z\MP90044028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96"/>
            <a:ext cx="9144000" cy="686269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Documents and Settings\user\Local Settings\Temporary Internet Files\Content.IE5\JHYIY3S5\MC9000534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29845" cy="2708919"/>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539552" y="2765925"/>
            <a:ext cx="7859344" cy="144655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he-IL" sz="8800" b="1" dirty="0" smtClean="0">
                <a:ln/>
                <a:solidFill>
                  <a:srgbClr val="9BBB59"/>
                </a:solidFill>
                <a:cs typeface="Yavaneli Extra Bold" pitchFamily="2" charset="-79"/>
              </a:rPr>
              <a:t>תפזורת לחנוכה:</a:t>
            </a:r>
            <a:endParaRPr lang="he-IL" sz="8800" b="1" dirty="0">
              <a:ln/>
              <a:solidFill>
                <a:srgbClr val="9BBB59"/>
              </a:solidFill>
              <a:cs typeface="Yavaneli Extra Bold" pitchFamily="2" charset="-79"/>
            </a:endParaRPr>
          </a:p>
        </p:txBody>
      </p:sp>
    </p:spTree>
    <p:extLst>
      <p:ext uri="{BB962C8B-B14F-4D97-AF65-F5344CB8AC3E}">
        <p14:creationId xmlns:p14="http://schemas.microsoft.com/office/powerpoint/2010/main" val="46108452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mph" presetSubtype="2" fill="hold" grpId="0" nodeType="clickEffect">
                                  <p:stCondLst>
                                    <p:cond delay="0"/>
                                  </p:stCondLst>
                                  <p:childTnLst>
                                    <p:animClr clrSpc="rgb" dir="cw">
                                      <p:cBhvr override="childStyle">
                                        <p:cTn id="13" dur="2000" fill="hold"/>
                                        <p:tgtEl>
                                          <p:spTgt spid="4"/>
                                        </p:tgtEl>
                                        <p:attrNameLst>
                                          <p:attrName>style.color</p:attrName>
                                        </p:attrNameLst>
                                      </p:cBhvr>
                                      <p:to>
                                        <a:srgbClr val="92CDDC"/>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טבלה 4"/>
          <p:cNvGraphicFramePr>
            <a:graphicFrameLocks noGrp="1"/>
          </p:cNvGraphicFramePr>
          <p:nvPr>
            <p:extLst>
              <p:ext uri="{D42A27DB-BD31-4B8C-83A1-F6EECF244321}">
                <p14:modId xmlns:p14="http://schemas.microsoft.com/office/powerpoint/2010/main" val="456756702"/>
              </p:ext>
            </p:extLst>
          </p:nvPr>
        </p:nvGraphicFramePr>
        <p:xfrm>
          <a:off x="-4" y="31475"/>
          <a:ext cx="9113717" cy="5530044"/>
        </p:xfrm>
        <a:graphic>
          <a:graphicData uri="http://schemas.openxmlformats.org/drawingml/2006/table">
            <a:tbl>
              <a:tblPr rtl="1" firstRow="1" firstCol="1" bandRow="1"/>
              <a:tblGrid>
                <a:gridCol w="762813"/>
                <a:gridCol w="762813"/>
                <a:gridCol w="762813"/>
                <a:gridCol w="762813"/>
                <a:gridCol w="762813"/>
                <a:gridCol w="761730"/>
                <a:gridCol w="761730"/>
                <a:gridCol w="761730"/>
                <a:gridCol w="761730"/>
                <a:gridCol w="761730"/>
                <a:gridCol w="762813"/>
                <a:gridCol w="728189"/>
              </a:tblGrid>
              <a:tr h="460837">
                <a:tc>
                  <a:txBody>
                    <a:bodyPr/>
                    <a:lstStyle/>
                    <a:p>
                      <a:pPr algn="r" rtl="1">
                        <a:lnSpc>
                          <a:spcPct val="115000"/>
                        </a:lnSpc>
                        <a:spcAft>
                          <a:spcPts val="0"/>
                        </a:spcAft>
                      </a:pPr>
                      <a:r>
                        <a:rPr lang="he-IL" sz="2400" dirty="0">
                          <a:effectLst/>
                          <a:latin typeface="Calibri"/>
                          <a:ea typeface="Calibri"/>
                          <a:cs typeface="Yavaneli Extra Bold"/>
                        </a:rPr>
                        <a:t>נ</a:t>
                      </a:r>
                      <a:endParaRPr lang="en-US" sz="2400" dirty="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dirty="0">
                          <a:effectLst/>
                          <a:latin typeface="Calibri"/>
                          <a:ea typeface="Calibri"/>
                          <a:cs typeface="Yavaneli Extra Bold"/>
                        </a:rPr>
                        <a:t>ש</a:t>
                      </a:r>
                      <a:endParaRPr lang="en-US" sz="2400" dirty="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ש</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ד</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ק</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ת</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ב</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פ</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ד</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ס</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ב</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ב</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ל</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ס</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א</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ט</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כ</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ס</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ס</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ב</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פ</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ע</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ט</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ק</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ד</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כ</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ס</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ל</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כ</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ל</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ר</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ק</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ס</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ט</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ח</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כ</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ב</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ג</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ע</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ד</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פ</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א</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ע</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ש</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ר</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dirty="0">
                          <a:effectLst/>
                          <a:latin typeface="Calibri"/>
                          <a:ea typeface="Calibri"/>
                          <a:cs typeface="Yavaneli Extra Bold"/>
                        </a:rPr>
                        <a:t>י</a:t>
                      </a:r>
                      <a:endParaRPr lang="en-US" sz="2400" dirty="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ג</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ח</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כ</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כ</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ב</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פ</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ת</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ר</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ס</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ט</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א</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ז</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ת</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ת</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ב</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ל</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ת</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צ</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ל</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א</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ל</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ב</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מ</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ע</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ז</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צ</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ר</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ש</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ג</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כ</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ז</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37">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ח</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ל</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ה</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נ</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ע</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י</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ד</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a:effectLst/>
                          <a:latin typeface="Calibri"/>
                          <a:ea typeface="Calibri"/>
                          <a:cs typeface="Yavaneli Extra Bold"/>
                        </a:rPr>
                        <a:t>ו</a:t>
                      </a:r>
                      <a:endParaRPr lang="en-US" sz="240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0"/>
                        </a:spcAft>
                      </a:pPr>
                      <a:r>
                        <a:rPr lang="he-IL" sz="2400" dirty="0">
                          <a:effectLst/>
                          <a:latin typeface="Calibri"/>
                          <a:ea typeface="Calibri"/>
                          <a:cs typeface="Yavaneli Extra Bold"/>
                        </a:rPr>
                        <a:t>מ</a:t>
                      </a:r>
                      <a:endParaRPr lang="en-US" sz="2400" dirty="0">
                        <a:effectLst/>
                        <a:latin typeface="Calibri"/>
                        <a:ea typeface="Calibri"/>
                        <a:cs typeface="Arial"/>
                      </a:endParaRPr>
                    </a:p>
                  </a:txBody>
                  <a:tcPr marL="62522" marR="625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3"/>
          <p:cNvSpPr>
            <a:spLocks noChangeArrowheads="1"/>
          </p:cNvSpPr>
          <p:nvPr/>
        </p:nvSpPr>
        <p:spPr bwMode="auto">
          <a:xfrm>
            <a:off x="1475656" y="5805264"/>
            <a:ext cx="603562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נס פך השמן , מעוז צור , מודיעין , מי לה אלי , מתתיהו , </a:t>
            </a:r>
            <a:r>
              <a:rPr kumimoji="0" lang="he-IL" sz="18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סופגניה</a:t>
            </a:r>
            <a:r>
              <a:rPr kumimoji="0" lang="he-IL"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a:t>
            </a:r>
          </a:p>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לביבה , על הניסים , נרות , מכבים , יונים ,</a:t>
            </a:r>
            <a:r>
              <a:rPr kumimoji="0" lang="he-IL" sz="18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אנטיוכוס</a:t>
            </a:r>
            <a:r>
              <a:rPr kumimoji="0" lang="he-IL"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בית המקדש</a:t>
            </a:r>
          </a:p>
          <a:p>
            <a:pPr marL="0" marR="0" lvl="0" indent="0" algn="r" defTabSz="914400" rtl="1" eaLnBrk="1" fontAlgn="base" latinLnBrk="0" hangingPunct="1">
              <a:lnSpc>
                <a:spcPct val="100000"/>
              </a:lnSpc>
              <a:spcBef>
                <a:spcPct val="0"/>
              </a:spcBef>
              <a:spcAft>
                <a:spcPct val="0"/>
              </a:spcAft>
              <a:buClrTx/>
              <a:buSzTx/>
              <a:buFontTx/>
              <a:buNone/>
              <a:tabLst/>
            </a:pPr>
            <a:r>
              <a:rPr kumimoji="0" lang="he-IL"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כסלו , סביבון ,חנוכה, </a:t>
            </a:r>
            <a:r>
              <a:rPr kumimoji="0" lang="he-IL" sz="18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חנוכיה</a:t>
            </a:r>
            <a:r>
              <a:rPr kumimoji="0" lang="he-IL" sz="18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שמן  , מנורה , כד קטן ,	</a:t>
            </a:r>
            <a:r>
              <a:rPr kumimoji="0" lang="en-US" sz="11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634515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user\Local Settings\Temporary Internet Files\Content.IE5\976P4D3Z\MP90044028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96"/>
            <a:ext cx="9144000" cy="686269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Documents and Settings\user\Local Settings\Temporary Internet Files\Content.IE5\JHYIY3S5\MC9000534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29845" cy="2708919"/>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755576" y="1772816"/>
            <a:ext cx="7859344" cy="2800767"/>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he-IL" sz="8800" b="1" dirty="0" smtClean="0">
                <a:ln/>
                <a:solidFill>
                  <a:srgbClr val="9BBB59"/>
                </a:solidFill>
                <a:cs typeface="Yavaneli Extra Bold" pitchFamily="2" charset="-79"/>
              </a:rPr>
              <a:t>מקווה שיהיה לכם חנוכה שמח</a:t>
            </a:r>
            <a:r>
              <a:rPr lang="he-IL" sz="8800" b="1" dirty="0" smtClean="0">
                <a:ln/>
                <a:solidFill>
                  <a:srgbClr val="9BBB59"/>
                </a:solidFill>
                <a:cs typeface="Yavaneli Extra Bold" pitchFamily="2" charset="-79"/>
                <a:sym typeface="Wingdings" pitchFamily="2" charset="2"/>
              </a:rPr>
              <a:t></a:t>
            </a:r>
            <a:endParaRPr lang="he-IL" sz="8800" b="1" dirty="0" smtClean="0">
              <a:ln/>
              <a:solidFill>
                <a:srgbClr val="9BBB59"/>
              </a:solidFill>
              <a:cs typeface="Yavaneli Extra Bold" pitchFamily="2" charset="-79"/>
            </a:endParaRPr>
          </a:p>
        </p:txBody>
      </p:sp>
    </p:spTree>
    <p:extLst>
      <p:ext uri="{BB962C8B-B14F-4D97-AF65-F5344CB8AC3E}">
        <p14:creationId xmlns:p14="http://schemas.microsoft.com/office/powerpoint/2010/main" val="53573076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mph" presetSubtype="2" fill="hold" grpId="0" nodeType="clickEffect">
                                  <p:stCondLst>
                                    <p:cond delay="0"/>
                                  </p:stCondLst>
                                  <p:childTnLst>
                                    <p:animClr clrSpc="rgb" dir="cw">
                                      <p:cBhvr override="childStyle">
                                        <p:cTn id="13" dur="2000" fill="hold"/>
                                        <p:tgtEl>
                                          <p:spTgt spid="4"/>
                                        </p:tgtEl>
                                        <p:attrNameLst>
                                          <p:attrName>style.color</p:attrName>
                                        </p:attrNameLst>
                                      </p:cBhvr>
                                      <p:to>
                                        <a:srgbClr val="92CDDC"/>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צורת גל">
  <a:themeElements>
    <a:clrScheme name="צורת גל">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צורת גל">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צורת גל">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182</TotalTime>
  <Words>2324</Words>
  <Application>Microsoft Office PowerPoint</Application>
  <PresentationFormat>‫הצגה על המסך (4:3)</PresentationFormat>
  <Paragraphs>214</Paragraphs>
  <Slides>17</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17</vt:i4>
      </vt:variant>
    </vt:vector>
  </HeadingPairs>
  <TitlesOfParts>
    <vt:vector size="18" baseType="lpstr">
      <vt:lpstr>צורת גל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sh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m</dc:creator>
  <cp:lastModifiedBy>שפייר</cp:lastModifiedBy>
  <cp:revision>18</cp:revision>
  <dcterms:created xsi:type="dcterms:W3CDTF">2011-12-20T11:44:19Z</dcterms:created>
  <dcterms:modified xsi:type="dcterms:W3CDTF">2013-12-04T10:40:35Z</dcterms:modified>
</cp:coreProperties>
</file>