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140168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366756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3340996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1568084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116301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376104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56663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675019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25314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203047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6770A7F-6AA2-45EF-9006-444B129AA07E}" type="datetimeFigureOut">
              <a:rPr lang="he-IL" smtClean="0"/>
              <a:t>ל'/ניסן/תשפ"א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4885AEB7-BF53-4B33-8EE5-5983EC9911B6}" type="slidenum">
              <a:rPr lang="he-IL" smtClean="0"/>
              <a:t>‹#›</a:t>
            </a:fld>
            <a:endParaRPr lang="he-IL"/>
          </a:p>
        </p:txBody>
      </p:sp>
    </p:spTree>
    <p:extLst>
      <p:ext uri="{BB962C8B-B14F-4D97-AF65-F5344CB8AC3E}">
        <p14:creationId xmlns:p14="http://schemas.microsoft.com/office/powerpoint/2010/main" val="2819471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6770A7F-6AA2-45EF-9006-444B129AA07E}" type="datetimeFigureOut">
              <a:rPr lang="he-IL" smtClean="0"/>
              <a:t>ל'/ניסן/תשפ"א</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885AEB7-BF53-4B33-8EE5-5983EC9911B6}" type="slidenum">
              <a:rPr lang="he-IL" smtClean="0"/>
              <a:t>‹#›</a:t>
            </a:fld>
            <a:endParaRPr lang="he-IL"/>
          </a:p>
        </p:txBody>
      </p:sp>
    </p:spTree>
    <p:extLst>
      <p:ext uri="{BB962C8B-B14F-4D97-AF65-F5344CB8AC3E}">
        <p14:creationId xmlns:p14="http://schemas.microsoft.com/office/powerpoint/2010/main" val="120356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5249" y="476672"/>
            <a:ext cx="8712968" cy="5386090"/>
          </a:xfrm>
          <a:prstGeom prst="rect">
            <a:avLst/>
          </a:prstGeom>
          <a:noFill/>
        </p:spPr>
        <p:txBody>
          <a:bodyPr wrap="square" rtlCol="1">
            <a:spAutoFit/>
          </a:bodyPr>
          <a:lstStyle/>
          <a:p>
            <a:r>
              <a:rPr lang="he-IL" sz="1600" b="1" dirty="0">
                <a:solidFill>
                  <a:prstClr val="black"/>
                </a:solidFill>
                <a:ea typeface="+mj-ea"/>
                <a:cs typeface="Times New Roman"/>
              </a:rPr>
              <a:t>אורון שאול</a:t>
            </a:r>
          </a:p>
          <a:p>
            <a:endParaRPr lang="he-IL" sz="1600" b="1" dirty="0">
              <a:solidFill>
                <a:prstClr val="black"/>
              </a:solidFill>
              <a:ea typeface="+mj-ea"/>
              <a:cs typeface="Times New Roman"/>
            </a:endParaRPr>
          </a:p>
          <a:p>
            <a:pPr marL="285750" indent="-285750">
              <a:buFontTx/>
              <a:buChar char="-"/>
            </a:pPr>
            <a:r>
              <a:rPr lang="he-IL" dirty="0">
                <a:solidFill>
                  <a:prstClr val="black"/>
                </a:solidFill>
                <a:ea typeface="+mj-ea"/>
                <a:cs typeface="Times New Roman"/>
              </a:rPr>
              <a:t>נולד ב 27.12.1993 </a:t>
            </a:r>
            <a:r>
              <a:rPr lang="he-IL" dirty="0" err="1">
                <a:solidFill>
                  <a:prstClr val="black"/>
                </a:solidFill>
                <a:ea typeface="+mj-ea"/>
                <a:cs typeface="Times New Roman"/>
              </a:rPr>
              <a:t>בפוריה</a:t>
            </a:r>
            <a:r>
              <a:rPr lang="he-IL" dirty="0">
                <a:solidFill>
                  <a:prstClr val="black"/>
                </a:solidFill>
                <a:ea typeface="+mj-ea"/>
                <a:cs typeface="Times New Roman"/>
              </a:rPr>
              <a:t>. אח של אבירם ואופק, בנם של זהבה והרצל.</a:t>
            </a:r>
          </a:p>
          <a:p>
            <a:pPr marL="285750" indent="-285750">
              <a:buFontTx/>
              <a:buChar char="-"/>
            </a:pPr>
            <a:r>
              <a:rPr lang="he-IL" dirty="0">
                <a:solidFill>
                  <a:prstClr val="black"/>
                </a:solidFill>
                <a:ea typeface="+mj-ea"/>
                <a:cs typeface="Times New Roman"/>
              </a:rPr>
              <a:t>אופיו הצנוע וחיוכו קיבצו סביבו חברים רבים. אורון אהב אומנות ציור ופיסול,                                                    ואת הטבע, הארץ והעולם.</a:t>
            </a:r>
          </a:p>
          <a:p>
            <a:pPr marL="285750" indent="-285750">
              <a:buFontTx/>
              <a:buChar char="-"/>
            </a:pPr>
            <a:r>
              <a:rPr lang="he-IL" dirty="0">
                <a:solidFill>
                  <a:prstClr val="black"/>
                </a:solidFill>
                <a:ea typeface="+mj-ea"/>
                <a:cs typeface="Times New Roman"/>
              </a:rPr>
              <a:t>שירת בגולני ונבחר למצטיין הנשיא על תרומתו הלא מובנת מאליה                                                         לצבא ולמדינה, אל אף מחלתה של </a:t>
            </a:r>
            <a:r>
              <a:rPr lang="he-IL" dirty="0" err="1">
                <a:solidFill>
                  <a:prstClr val="black"/>
                </a:solidFill>
                <a:ea typeface="+mj-ea"/>
                <a:cs typeface="Times New Roman"/>
              </a:rPr>
              <a:t>אימו</a:t>
            </a:r>
            <a:r>
              <a:rPr lang="he-IL" dirty="0">
                <a:solidFill>
                  <a:prstClr val="black"/>
                </a:solidFill>
                <a:ea typeface="+mj-ea"/>
                <a:cs typeface="Times New Roman"/>
              </a:rPr>
              <a:t> ומצבו המורכב בבית. </a:t>
            </a:r>
          </a:p>
          <a:p>
            <a:pPr marL="285750" indent="-285750">
              <a:buFontTx/>
              <a:buChar char="-"/>
            </a:pPr>
            <a:r>
              <a:rPr lang="he-IL" dirty="0">
                <a:solidFill>
                  <a:prstClr val="black"/>
                </a:solidFill>
                <a:ea typeface="+mj-ea"/>
                <a:cs typeface="Times New Roman"/>
              </a:rPr>
              <a:t>ב 20/7/2014,במהלך מבצע צוק איתן נכנסו לשכונת </a:t>
            </a:r>
            <a:r>
              <a:rPr lang="he-IL" dirty="0" err="1">
                <a:solidFill>
                  <a:prstClr val="black"/>
                </a:solidFill>
                <a:ea typeface="+mj-ea"/>
                <a:cs typeface="Times New Roman"/>
              </a:rPr>
              <a:t>סג'עייה</a:t>
            </a:r>
            <a:r>
              <a:rPr lang="he-IL" dirty="0">
                <a:solidFill>
                  <a:prstClr val="black"/>
                </a:solidFill>
                <a:ea typeface="+mj-ea"/>
                <a:cs typeface="Times New Roman"/>
              </a:rPr>
              <a:t>                                                                     תשעה חיילים מחטיבת "גולני". אורון לא היה אמור להיכנס איתם, אך התעקש.                                           הנגמ"ש שאורון וחבריו נסעו בו נתקע באחד מרחובות השכונה                                                                  כתוצאה מתקלה מכנית, ובמהלך הניסיון לחלצו, הוא הותקף בטילי נ"ט (נגד טנקים).                                         שישה לוחמי "גולני" נהרגו, חבריו של אורון לנשק. לאחר מכן, כונה האירוע בשם- "נגמש המוות". </a:t>
            </a:r>
            <a:br>
              <a:rPr lang="he-IL" dirty="0">
                <a:solidFill>
                  <a:prstClr val="black"/>
                </a:solidFill>
                <a:ea typeface="+mj-ea"/>
                <a:cs typeface="Times New Roman"/>
              </a:rPr>
            </a:br>
            <a:r>
              <a:rPr lang="he-IL" dirty="0">
                <a:solidFill>
                  <a:prstClr val="black"/>
                </a:solidFill>
                <a:ea typeface="+mj-ea"/>
                <a:cs typeface="Times New Roman"/>
              </a:rPr>
              <a:t>אורון נפצע ונגרר על ידי אנשי חמאס לתוך מנהרה.  מספר ימים לאחר החטיפה הודיע ארגון הטרור חמאס כי אנשיו מחזיקים באורון. דבר שלא היה כדוגמתו בעבר. </a:t>
            </a:r>
          </a:p>
          <a:p>
            <a:pPr marL="285750" indent="-285750" algn="ctr">
              <a:buFontTx/>
              <a:buChar char="-"/>
            </a:pPr>
            <a:r>
              <a:rPr lang="he-IL" dirty="0">
                <a:solidFill>
                  <a:prstClr val="black"/>
                </a:solidFill>
                <a:ea typeface="+mj-ea"/>
                <a:cs typeface="Times New Roman"/>
              </a:rPr>
              <a:t>ב-2 בספטמבר 2016 נפטר הרצל שאול, אביו של אורון ממחלת הסרטן. בן חמישים וארבע. מחלתו הכריעה אותו בדמי ימיו ופוגגה את תקוותיו לראות את אורון חוזר הביתה מן המלחמה.</a:t>
            </a:r>
            <a:br>
              <a:rPr lang="he-IL" dirty="0">
                <a:solidFill>
                  <a:prstClr val="black"/>
                </a:solidFill>
                <a:ea typeface="+mj-ea"/>
                <a:cs typeface="Times New Roman"/>
              </a:rPr>
            </a:br>
            <a:br>
              <a:rPr lang="he-IL" dirty="0">
                <a:solidFill>
                  <a:prstClr val="black"/>
                </a:solidFill>
                <a:ea typeface="+mj-ea"/>
                <a:cs typeface="Times New Roman"/>
              </a:rPr>
            </a:br>
            <a:r>
              <a:rPr lang="he-IL" sz="2400" b="1" dirty="0">
                <a:solidFill>
                  <a:prstClr val="black"/>
                </a:solidFill>
                <a:ea typeface="+mj-ea"/>
                <a:cs typeface="Times New Roman"/>
              </a:rPr>
              <a:t>אורון עדיין מוחזק כשבוי בעזה על ידי ארגון הטרור חמאס.</a:t>
            </a:r>
            <a:br>
              <a:rPr lang="he-IL" sz="4800" dirty="0">
                <a:solidFill>
                  <a:prstClr val="black"/>
                </a:solidFill>
                <a:ea typeface="+mj-ea"/>
                <a:cs typeface="Times New Roman"/>
              </a:rPr>
            </a:br>
            <a:endParaRPr lang="he-I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40"/>
            <a:ext cx="2315295" cy="3152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0516246"/>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15008" y="332656"/>
            <a:ext cx="8928992" cy="6741368"/>
          </a:xfrm>
        </p:spPr>
        <p:txBody>
          <a:bodyPr>
            <a:noAutofit/>
          </a:bodyPr>
          <a:lstStyle/>
          <a:p>
            <a:pPr marL="0" indent="0">
              <a:buNone/>
            </a:pPr>
            <a:r>
              <a:rPr lang="he-IL" sz="1800" b="1" dirty="0">
                <a:cs typeface="+mj-cs"/>
              </a:rPr>
              <a:t>הדר </a:t>
            </a:r>
            <a:r>
              <a:rPr lang="he-IL" sz="1800" b="1" dirty="0" err="1">
                <a:cs typeface="+mj-cs"/>
              </a:rPr>
              <a:t>גולדין</a:t>
            </a:r>
            <a:endParaRPr lang="he-IL" sz="1800" b="1" dirty="0">
              <a:cs typeface="+mj-cs"/>
            </a:endParaRPr>
          </a:p>
          <a:p>
            <a:pPr marL="0" indent="0">
              <a:buNone/>
            </a:pPr>
            <a:endParaRPr lang="he-IL" sz="1800" b="1" dirty="0">
              <a:cs typeface="+mj-cs"/>
            </a:endParaRPr>
          </a:p>
          <a:p>
            <a:pPr>
              <a:buFontTx/>
              <a:buChar char="-"/>
            </a:pPr>
            <a:r>
              <a:rPr lang="he-IL" sz="1800" dirty="0">
                <a:cs typeface="+mj-cs"/>
              </a:rPr>
              <a:t>נולד בד' באדר תשנ"א 18 בפברואר 1991                                                                                                  בנם של לאה ושמחה </a:t>
            </a:r>
            <a:r>
              <a:rPr lang="he-IL" sz="1800" dirty="0" err="1">
                <a:cs typeface="+mj-cs"/>
              </a:rPr>
              <a:t>גולדין</a:t>
            </a:r>
            <a:r>
              <a:rPr lang="he-IL" sz="1800" dirty="0">
                <a:cs typeface="+mj-cs"/>
              </a:rPr>
              <a:t>  אח לחמי ואיילת ותאום לצור. </a:t>
            </a:r>
          </a:p>
          <a:p>
            <a:pPr>
              <a:buFontTx/>
              <a:buChar char="-"/>
            </a:pPr>
            <a:r>
              <a:rPr lang="he-IL" sz="1800" dirty="0">
                <a:cs typeface="+mj-cs"/>
              </a:rPr>
              <a:t>הדר- נפש אומנותית ועמוקה. מלא בירור וחשיבה,  לימוד ואנרגיה.                                                                              כל דבר שעשה, עשה במקצועיות ובדיוק, יחד עם חיוך והלצה.                                                                                הדר האמין בעם ובחיבור שלו על כל גווניו ובאהבת האדם והארץ.</a:t>
            </a:r>
          </a:p>
          <a:p>
            <a:pPr>
              <a:buFontTx/>
              <a:buChar char="-"/>
            </a:pPr>
            <a:r>
              <a:rPr lang="he-IL" sz="1800" dirty="0">
                <a:cs typeface="+mj-cs"/>
              </a:rPr>
              <a:t>הדר הדריך בבני עקיבא כפר סבא,  לפני הצבא למד במכינת                                                                                "בני דוד" בעלי, לאחר מכן התגייס לסיירת גבעתי,                                                                               פיקד על צוות ויצא לקצונה.</a:t>
            </a:r>
          </a:p>
          <a:p>
            <a:pPr>
              <a:buFontTx/>
              <a:buChar char="-"/>
            </a:pPr>
            <a:r>
              <a:rPr lang="he-IL" sz="1800" dirty="0">
                <a:cs typeface="+mj-cs"/>
              </a:rPr>
              <a:t>הדר זכה להתארס לעדנה זמן מה לפני שנפל. את הזמנתם לחתונה צייר הדר בזמן שהיה עסוק בהכנות למבצע.</a:t>
            </a:r>
          </a:p>
          <a:p>
            <a:pPr>
              <a:buFontTx/>
              <a:buChar char="-"/>
            </a:pPr>
            <a:r>
              <a:rPr lang="he-IL" sz="1800" dirty="0">
                <a:cs typeface="+mj-cs"/>
              </a:rPr>
              <a:t> נפל ביום ה' באב </a:t>
            </a:r>
            <a:r>
              <a:rPr lang="he-IL" sz="1800" dirty="0" err="1">
                <a:cs typeface="+mj-cs"/>
              </a:rPr>
              <a:t>התשע"ד</a:t>
            </a:r>
            <a:r>
              <a:rPr lang="he-IL" sz="1800" dirty="0">
                <a:cs typeface="+mj-cs"/>
              </a:rPr>
              <a:t> יחד עם בניה </a:t>
            </a:r>
            <a:r>
              <a:rPr lang="he-IL" sz="1800" dirty="0" err="1">
                <a:cs typeface="+mj-cs"/>
              </a:rPr>
              <a:t>שראל</a:t>
            </a:r>
            <a:r>
              <a:rPr lang="he-IL" sz="1800" dirty="0">
                <a:cs typeface="+mj-cs"/>
              </a:rPr>
              <a:t> וליאל </a:t>
            </a:r>
            <a:r>
              <a:rPr lang="he-IL" sz="1800" dirty="0" err="1">
                <a:cs typeface="+mj-cs"/>
              </a:rPr>
              <a:t>גדעוני</a:t>
            </a:r>
            <a:r>
              <a:rPr lang="he-IL" sz="1800" dirty="0">
                <a:cs typeface="+mj-cs"/>
              </a:rPr>
              <a:t>.  ונחטף לתוך אחת מהמנהרות של חמאס. בן 23 בנפלו. הועלה לדרגת סגן לאחר נפילתו.</a:t>
            </a:r>
          </a:p>
          <a:p>
            <a:pPr>
              <a:buFontTx/>
              <a:buChar char="-"/>
            </a:pPr>
            <a:r>
              <a:rPr lang="he-IL" sz="1800" dirty="0">
                <a:cs typeface="+mj-cs"/>
              </a:rPr>
              <a:t>"יש לך שתי אפשרויות; או להתעסק עם עצמך, או לעשות משהו טוב יותר"- כך אמר הדר.</a:t>
            </a:r>
          </a:p>
          <a:p>
            <a:pPr marL="0" indent="0">
              <a:buNone/>
            </a:pPr>
            <a:endParaRPr lang="he-IL" sz="1800" b="1" dirty="0">
              <a:cs typeface="+mj-cs"/>
            </a:endParaRPr>
          </a:p>
          <a:p>
            <a:pPr marL="0" indent="0" algn="ctr">
              <a:buNone/>
            </a:pPr>
            <a:r>
              <a:rPr lang="he-IL" sz="2000" b="1" dirty="0">
                <a:cs typeface="+mj-cs"/>
              </a:rPr>
              <a:t>                 </a:t>
            </a:r>
            <a:r>
              <a:rPr lang="he-IL" sz="2400" b="1" dirty="0">
                <a:cs typeface="+mj-cs"/>
              </a:rPr>
              <a:t> הדר עדיין מוחזק כשבוי בעזה על ידי ארגון הטרור חמאס</a:t>
            </a:r>
            <a:r>
              <a:rPr lang="he-IL" sz="2000" b="1" dirty="0">
                <a:cs typeface="+mj-cs"/>
              </a:rPr>
              <a:t>.</a:t>
            </a:r>
          </a:p>
          <a:p>
            <a:pPr marL="0" indent="0">
              <a:buNone/>
            </a:pPr>
            <a:endParaRPr lang="he-IL" sz="1600" dirty="0"/>
          </a:p>
        </p:txBody>
      </p:sp>
      <p:pic>
        <p:nvPicPr>
          <p:cNvPr id="4" name="תמונה 3" descr="חמש שנים לנפילתו של הדר גולדין: &quot;בני הופקר בידי הנהגה פחדנית&quo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3384376" cy="3240360"/>
          </a:xfrm>
          <a:prstGeom prst="rect">
            <a:avLst/>
          </a:prstGeom>
          <a:noFill/>
          <a:ln>
            <a:noFill/>
          </a:ln>
        </p:spPr>
      </p:pic>
    </p:spTree>
    <p:extLst>
      <p:ext uri="{BB962C8B-B14F-4D97-AF65-F5344CB8AC3E}">
        <p14:creationId xmlns:p14="http://schemas.microsoft.com/office/powerpoint/2010/main" val="251286223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circle(in)">
                                      <p:cBhvr>
                                        <p:cTn id="4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descr="3 שנים להיעדרו של אברה מנגיסטו: &quot;אתה צריך להיות כאן בבית&quo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16632"/>
            <a:ext cx="2520280" cy="2376264"/>
          </a:xfrm>
          <a:prstGeom prst="rect">
            <a:avLst/>
          </a:prstGeom>
          <a:noFill/>
          <a:ln>
            <a:noFill/>
          </a:ln>
        </p:spPr>
      </p:pic>
      <p:sp>
        <p:nvSpPr>
          <p:cNvPr id="5" name="TextBox 4"/>
          <p:cNvSpPr txBox="1"/>
          <p:nvPr/>
        </p:nvSpPr>
        <p:spPr>
          <a:xfrm>
            <a:off x="323528" y="332656"/>
            <a:ext cx="8640960" cy="6555641"/>
          </a:xfrm>
          <a:prstGeom prst="rect">
            <a:avLst/>
          </a:prstGeom>
          <a:noFill/>
        </p:spPr>
        <p:txBody>
          <a:bodyPr wrap="square" rtlCol="1">
            <a:spAutoFit/>
          </a:bodyPr>
          <a:lstStyle/>
          <a:p>
            <a:r>
              <a:rPr lang="he-IL" sz="1500" b="1" dirty="0">
                <a:solidFill>
                  <a:prstClr val="black"/>
                </a:solidFill>
                <a:ea typeface="+mj-ea"/>
                <a:cs typeface="Times New Roman"/>
              </a:rPr>
              <a:t>אבֵרה </a:t>
            </a:r>
            <a:r>
              <a:rPr lang="he-IL" sz="1500" b="1" dirty="0" err="1">
                <a:solidFill>
                  <a:prstClr val="black"/>
                </a:solidFill>
                <a:ea typeface="+mj-ea"/>
                <a:cs typeface="Times New Roman"/>
              </a:rPr>
              <a:t>מנגיסטו</a:t>
            </a:r>
            <a:endParaRPr lang="he-IL" sz="1500" b="1" dirty="0">
              <a:solidFill>
                <a:prstClr val="black"/>
              </a:solidFill>
              <a:ea typeface="+mj-ea"/>
              <a:cs typeface="Times New Roman"/>
            </a:endParaRPr>
          </a:p>
          <a:p>
            <a:endParaRPr lang="he-IL" sz="1500" dirty="0">
              <a:solidFill>
                <a:prstClr val="black"/>
              </a:solidFill>
              <a:ea typeface="+mj-ea"/>
              <a:cs typeface="Times New Roman"/>
            </a:endParaRPr>
          </a:p>
          <a:p>
            <a:pPr marL="285750" indent="-285750">
              <a:buFontTx/>
              <a:buChar char="-"/>
            </a:pPr>
            <a:r>
              <a:rPr lang="he-IL" dirty="0">
                <a:solidFill>
                  <a:prstClr val="black"/>
                </a:solidFill>
                <a:ea typeface="+mj-ea"/>
                <a:cs typeface="Times New Roman"/>
              </a:rPr>
              <a:t>נולד ב-22 באוגוסט. 1986באתיופיה. עלה לארץ בגיל 5.                                                                        בנם של </a:t>
            </a:r>
            <a:r>
              <a:rPr lang="he-IL" dirty="0" err="1">
                <a:solidFill>
                  <a:prstClr val="black"/>
                </a:solidFill>
                <a:ea typeface="+mj-ea"/>
                <a:cs typeface="Times New Roman"/>
              </a:rPr>
              <a:t>אגרנש</a:t>
            </a:r>
            <a:r>
              <a:rPr lang="he-IL" dirty="0">
                <a:solidFill>
                  <a:prstClr val="black"/>
                </a:solidFill>
                <a:ea typeface="+mj-ea"/>
                <a:cs typeface="Times New Roman"/>
              </a:rPr>
              <a:t> </a:t>
            </a:r>
            <a:r>
              <a:rPr lang="he-IL" dirty="0" err="1">
                <a:solidFill>
                  <a:prstClr val="black"/>
                </a:solidFill>
                <a:ea typeface="+mj-ea"/>
                <a:cs typeface="Times New Roman"/>
              </a:rPr>
              <a:t>ואיילין</a:t>
            </a:r>
            <a:r>
              <a:rPr lang="he-IL" dirty="0">
                <a:solidFill>
                  <a:prstClr val="black"/>
                </a:solidFill>
                <a:ea typeface="+mj-ea"/>
                <a:cs typeface="Times New Roman"/>
              </a:rPr>
              <a:t> </a:t>
            </a:r>
            <a:r>
              <a:rPr lang="he-IL" dirty="0" err="1">
                <a:solidFill>
                  <a:prstClr val="black"/>
                </a:solidFill>
                <a:ea typeface="+mj-ea"/>
                <a:cs typeface="Times New Roman"/>
              </a:rPr>
              <a:t>מנגיסטו</a:t>
            </a:r>
            <a:r>
              <a:rPr lang="he-IL" dirty="0">
                <a:solidFill>
                  <a:prstClr val="black"/>
                </a:solidFill>
                <a:ea typeface="+mj-ea"/>
                <a:cs typeface="Times New Roman"/>
              </a:rPr>
              <a:t>, אח ל9 אחים. גדל באשקלון</a:t>
            </a:r>
          </a:p>
          <a:p>
            <a:pPr marL="285750" indent="-285750">
              <a:buFontTx/>
              <a:buChar char="-"/>
            </a:pPr>
            <a:r>
              <a:rPr lang="he-IL" dirty="0">
                <a:solidFill>
                  <a:prstClr val="black"/>
                </a:solidFill>
                <a:ea typeface="+mj-ea"/>
                <a:cs typeface="Times New Roman"/>
              </a:rPr>
              <a:t>אברה לא גויס לצה"ל מאחר שסבל ממספר בעיות בריאות שונות.                                                                  אחיו ש אברה- מיכאל, ששירת בגולני, קיבל פוסט טראומה והפסיק לאכול.                                                           לבסוף, נפטר מתת תזונה. אברה, שהיה קרוב מאוד לאחיו הגדול,                                                              נפגע קשה מאוד ממותו, ומיד לאחר מכן מצבו הנפשי של אברה החל </a:t>
            </a:r>
            <a:r>
              <a:rPr lang="he-IL" dirty="0" err="1">
                <a:solidFill>
                  <a:prstClr val="black"/>
                </a:solidFill>
                <a:ea typeface="+mj-ea"/>
                <a:cs typeface="Times New Roman"/>
              </a:rPr>
              <a:t>להדרדר</a:t>
            </a:r>
            <a:r>
              <a:rPr lang="he-IL" dirty="0">
                <a:solidFill>
                  <a:prstClr val="black"/>
                </a:solidFill>
                <a:ea typeface="+mj-ea"/>
                <a:cs typeface="Times New Roman"/>
              </a:rPr>
              <a:t>.                                              הוא התנתק משמונת אחיו והחל להתבודד ולערוך צעדות ארוכות לבדו ברחבי הארץ. </a:t>
            </a:r>
          </a:p>
          <a:p>
            <a:pPr marL="285750" indent="-285750">
              <a:buFontTx/>
              <a:buChar char="-"/>
            </a:pPr>
            <a:r>
              <a:rPr lang="he-IL" dirty="0">
                <a:solidFill>
                  <a:prstClr val="black"/>
                </a:solidFill>
                <a:ea typeface="+mj-ea"/>
                <a:cs typeface="Times New Roman"/>
              </a:rPr>
              <a:t>ב-7 בספטמבר 2014, לאחר שהתעמת עם אמו, יצא אברה </a:t>
            </a:r>
            <a:r>
              <a:rPr lang="he-IL" dirty="0" err="1">
                <a:solidFill>
                  <a:prstClr val="black"/>
                </a:solidFill>
                <a:ea typeface="+mj-ea"/>
                <a:cs typeface="Times New Roman"/>
              </a:rPr>
              <a:t>מנגיסטו</a:t>
            </a:r>
            <a:r>
              <a:rPr lang="he-IL" dirty="0">
                <a:solidFill>
                  <a:prstClr val="black"/>
                </a:solidFill>
                <a:ea typeface="+mj-ea"/>
                <a:cs typeface="Times New Roman"/>
              </a:rPr>
              <a:t> מביתו שבאשקלון וצעד לאורך חוף זיקים , עד שהגיע לגדר הביטחון בין ישראל לרצועת עזה . תצפיתניות באזור זיהו אותו והודיעו לחיילי צה"ל שהיו בסיור לאורך הגדר, על התקרבותו לגדר. כוחות הצבא איחרו, ואברה כבר הספיק לחצות את הגדר אל פנים רצועת עזה.</a:t>
            </a:r>
          </a:p>
          <a:p>
            <a:pPr marL="285750" indent="-285750">
              <a:buFontTx/>
              <a:buChar char="-"/>
            </a:pPr>
            <a:r>
              <a:rPr lang="he-IL" dirty="0">
                <a:solidFill>
                  <a:prstClr val="black"/>
                </a:solidFill>
                <a:ea typeface="+mj-ea"/>
                <a:cs typeface="Times New Roman"/>
              </a:rPr>
              <a:t>האירוע היה תחת צו איסור פרסום במשך עשרה חודשים. במהלך הזמן הזה ישראל ביקשה </a:t>
            </a:r>
            <a:r>
              <a:rPr lang="he-IL" dirty="0" err="1">
                <a:solidFill>
                  <a:prstClr val="black"/>
                </a:solidFill>
                <a:ea typeface="+mj-ea"/>
                <a:cs typeface="Times New Roman"/>
              </a:rPr>
              <a:t>מחאמס</a:t>
            </a:r>
            <a:r>
              <a:rPr lang="he-IL" dirty="0">
                <a:solidFill>
                  <a:prstClr val="black"/>
                </a:solidFill>
                <a:ea typeface="+mj-ea"/>
                <a:cs typeface="Times New Roman"/>
              </a:rPr>
              <a:t> להשיבו על רקע </a:t>
            </a:r>
            <a:r>
              <a:rPr lang="he-IL" dirty="0" err="1">
                <a:solidFill>
                  <a:prstClr val="black"/>
                </a:solidFill>
                <a:ea typeface="+mj-ea"/>
                <a:cs typeface="Times New Roman"/>
              </a:rPr>
              <a:t>הומאניטרי</a:t>
            </a:r>
            <a:r>
              <a:rPr lang="he-IL" dirty="0">
                <a:solidFill>
                  <a:prstClr val="black"/>
                </a:solidFill>
                <a:ea typeface="+mj-ea"/>
                <a:cs typeface="Times New Roman"/>
              </a:rPr>
              <a:t>, חמאס הסכים להשיב את "האתיופי" (כפי שכינו אותו) אך לבסוף חמאס הונה את ישראל וניסה להשיב לידה מסתנן </a:t>
            </a:r>
            <a:r>
              <a:rPr lang="he-IL" dirty="0" err="1">
                <a:solidFill>
                  <a:prstClr val="black"/>
                </a:solidFill>
                <a:ea typeface="+mj-ea"/>
                <a:cs typeface="Times New Roman"/>
              </a:rPr>
              <a:t>אריתראי</a:t>
            </a:r>
            <a:r>
              <a:rPr lang="he-IL" dirty="0">
                <a:solidFill>
                  <a:prstClr val="black"/>
                </a:solidFill>
                <a:ea typeface="+mj-ea"/>
                <a:cs typeface="Times New Roman"/>
              </a:rPr>
              <a:t>, שהוחזר לרצועה. </a:t>
            </a:r>
          </a:p>
          <a:p>
            <a:pPr marL="285750" indent="-285750">
              <a:buFontTx/>
              <a:buChar char="-"/>
            </a:pPr>
            <a:r>
              <a:rPr lang="he-IL" dirty="0">
                <a:solidFill>
                  <a:prstClr val="black"/>
                </a:solidFill>
                <a:ea typeface="+mj-ea"/>
                <a:cs typeface="Times New Roman"/>
              </a:rPr>
              <a:t>אין מידע ממשי לגבי אברה </a:t>
            </a:r>
            <a:r>
              <a:rPr lang="he-IL" dirty="0" err="1">
                <a:solidFill>
                  <a:prstClr val="black"/>
                </a:solidFill>
                <a:ea typeface="+mj-ea"/>
                <a:cs typeface="Times New Roman"/>
              </a:rPr>
              <a:t>מנגיסטו</a:t>
            </a:r>
            <a:r>
              <a:rPr lang="he-IL" dirty="0">
                <a:solidFill>
                  <a:prstClr val="black"/>
                </a:solidFill>
                <a:ea typeface="+mj-ea"/>
                <a:cs typeface="Times New Roman"/>
              </a:rPr>
              <a:t> ומצבו כרגע. בחמאס טוענים כי אברה הוא חייל, אף על פי שלא שירת כלל בצה"ל. הגדרתו כחייל מאפשרת להגדיל את התמורה שיבקש חמאס מישראל תמורת החזרתו, נוכח מדיניות העבר של ישראל בנוגע לחיילים חטופים.</a:t>
            </a:r>
          </a:p>
          <a:p>
            <a:pPr algn="ctr"/>
            <a:br>
              <a:rPr lang="he-IL" dirty="0">
                <a:solidFill>
                  <a:prstClr val="black"/>
                </a:solidFill>
                <a:ea typeface="+mj-ea"/>
                <a:cs typeface="Times New Roman"/>
              </a:rPr>
            </a:br>
            <a:r>
              <a:rPr lang="he-IL" sz="2400" b="1" dirty="0">
                <a:solidFill>
                  <a:prstClr val="black"/>
                </a:solidFill>
                <a:ea typeface="+mj-ea"/>
                <a:cs typeface="Times New Roman"/>
              </a:rPr>
              <a:t>אברה עדיין מוחזק כשבוי בעזה על ידי ארגון הטרור חמאס ועד לרגע זה טרם קיבל סיוע רפואי בסיסי!</a:t>
            </a:r>
            <a:br>
              <a:rPr lang="he-IL" sz="2000" dirty="0">
                <a:solidFill>
                  <a:prstClr val="black"/>
                </a:solidFill>
                <a:ea typeface="+mj-ea"/>
                <a:cs typeface="Times New Roman"/>
              </a:rPr>
            </a:br>
            <a:endParaRPr lang="he-IL" dirty="0"/>
          </a:p>
        </p:txBody>
      </p:sp>
    </p:spTree>
    <p:extLst>
      <p:ext uri="{BB962C8B-B14F-4D97-AF65-F5344CB8AC3E}">
        <p14:creationId xmlns:p14="http://schemas.microsoft.com/office/powerpoint/2010/main" val="294627876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79512" y="188640"/>
            <a:ext cx="8784976" cy="6552728"/>
          </a:xfrm>
        </p:spPr>
        <p:txBody>
          <a:bodyPr>
            <a:normAutofit/>
          </a:bodyPr>
          <a:lstStyle/>
          <a:p>
            <a:pPr algn="r"/>
            <a:r>
              <a:rPr lang="he-IL" sz="1800" b="1" dirty="0"/>
              <a:t>הישאם </a:t>
            </a:r>
            <a:r>
              <a:rPr lang="he-IL" sz="1800" b="1" dirty="0" err="1"/>
              <a:t>שעבאן</a:t>
            </a:r>
            <a:r>
              <a:rPr lang="he-IL" sz="1800" b="1" dirty="0"/>
              <a:t> א־סייד</a:t>
            </a:r>
            <a:br>
              <a:rPr lang="he-IL" sz="1800" b="1" dirty="0"/>
            </a:br>
            <a:br>
              <a:rPr lang="he-IL" sz="1800" dirty="0"/>
            </a:br>
            <a:br>
              <a:rPr lang="he-IL" sz="1800" dirty="0"/>
            </a:br>
            <a:br>
              <a:rPr lang="he-IL" sz="1800" dirty="0"/>
            </a:br>
            <a:r>
              <a:rPr lang="he-IL" sz="1800" dirty="0"/>
              <a:t>ב20 באפריל 2015 חצה הישאם </a:t>
            </a:r>
            <a:r>
              <a:rPr lang="he-IL" sz="1800" dirty="0" err="1"/>
              <a:t>שעבאן</a:t>
            </a:r>
            <a:r>
              <a:rPr lang="he-IL" sz="1800" dirty="0"/>
              <a:t> א־סייד, צעיר בדואי תושב חורה החולה בסכיזופרניה, את הגבול עם רצועת עזה דרך המטעים של קיבוץ ארז. בעבר הוא חצה פעמיים את הגבול לרצועת עזה, והוחזר.</a:t>
            </a:r>
            <a:br>
              <a:rPr lang="he-IL" sz="1800" dirty="0"/>
            </a:br>
            <a:br>
              <a:rPr lang="he-IL" sz="1800" dirty="0"/>
            </a:br>
            <a:r>
              <a:rPr lang="he-IL" sz="1800" dirty="0"/>
              <a:t>א־סייד שירת בצה"ל כמה חודשים ושוחרר משירות. בשל כך, לדברי אביו, אנשי הרשימה המשותפת וההנהגה הבדואית בנגב אינן נרתמות לעזור לו.</a:t>
            </a:r>
            <a:br>
              <a:rPr lang="he-IL" sz="1800" dirty="0"/>
            </a:br>
            <a:r>
              <a:rPr lang="he-IL" sz="1800" dirty="0"/>
              <a:t>חלק מראיון שנעשה עם אביו-</a:t>
            </a:r>
            <a:br>
              <a:rPr lang="he-IL" sz="1800" dirty="0"/>
            </a:br>
            <a:r>
              <a:rPr lang="he-IL" sz="1800" dirty="0"/>
              <a:t>העסקה המתגבשת מקוממת את </a:t>
            </a:r>
            <a:r>
              <a:rPr lang="he-IL" sz="1800" dirty="0" err="1"/>
              <a:t>שעבאן</a:t>
            </a:r>
            <a:r>
              <a:rPr lang="he-IL" sz="1800" dirty="0"/>
              <a:t> והוא מתנגד לה נחרצות, "עם כל הכאב שבדבר והדאגה לבן שלי, אסור להסכים לעסקאות כאלה. צריך לשבור את המשוואה שהייתה בעסקת שליט. החטיפות יימשכו כל עוד ישראל תסכים לתנאים של חמאס"</a:t>
            </a:r>
            <a:br>
              <a:rPr lang="he-IL" sz="2000" dirty="0"/>
            </a:br>
            <a:br>
              <a:rPr lang="he-IL" sz="2000" dirty="0"/>
            </a:br>
            <a:r>
              <a:rPr lang="he-IL" sz="2000" dirty="0"/>
              <a:t>                          </a:t>
            </a:r>
            <a:r>
              <a:rPr lang="he-IL" sz="2000" b="1" dirty="0"/>
              <a:t>הישאם עדיין מוחזק כשבוי בעזה על ידי ארגון הטרור חמאס</a:t>
            </a:r>
            <a:br>
              <a:rPr lang="he-IL" sz="2000" dirty="0"/>
            </a:br>
            <a:endParaRPr lang="he-IL"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04664"/>
            <a:ext cx="2592288" cy="159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655056"/>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785</Words>
  <Application>Microsoft Office PowerPoint</Application>
  <PresentationFormat>‫הצגה על המסך (4:3)</PresentationFormat>
  <Paragraphs>26</Paragraphs>
  <Slides>4</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4</vt:i4>
      </vt:variant>
    </vt:vector>
  </HeadingPairs>
  <TitlesOfParts>
    <vt:vector size="8" baseType="lpstr">
      <vt:lpstr>Arial</vt:lpstr>
      <vt:lpstr>Calibri</vt:lpstr>
      <vt:lpstr>Times New Roman</vt:lpstr>
      <vt:lpstr>ערכת נושא Office</vt:lpstr>
      <vt:lpstr>מצגת של PowerPoint‏</vt:lpstr>
      <vt:lpstr>מצגת של PowerPoint‏</vt:lpstr>
      <vt:lpstr>מצגת של PowerPoint‏</vt:lpstr>
      <vt:lpstr>הישאם שעבאן א־סייד    ב20 באפריל 2015 חצה הישאם שעבאן א־סייד, צעיר בדואי תושב חורה החולה בסכיזופרניה, את הגבול עם רצועת עזה דרך המטעים של קיבוץ ארז. בעבר הוא חצה פעמיים את הגבול לרצועת עזה, והוחזר.  א־סייד שירת בצה"ל כמה חודשים ושוחרר משירות. בשל כך, לדברי אביו, אנשי הרשימה המשותפת וההנהגה הבדואית בנגב אינן נרתמות לעזור לו. חלק מראיון שנעשה עם אביו- העסקה המתגבשת מקוממת את שעבאן והוא מתנגד לה נחרצות, "עם כל הכאב שבדבר והדאגה לבן שלי, אסור להסכים לעסקאות כאלה. צריך לשבור את המשוואה שהייתה בעסקת שליט. החטיפות יימשכו כל עוד ישראל תסכים לתנאים של חמאס"                            הישאם עדיין מוחזק כשבוי בעזה על ידי ארגון הטרור חמאס </vt:lpstr>
    </vt:vector>
  </TitlesOfParts>
  <Company>Kakadotech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  ׳‘׳ ׳ ׳”׳©׳ ׳™ ׳©׳ ׳–׳”׳‘׳” ׳•׳”׳¨׳¦׳.  ׳ ׳•׳׳“ ׳‘׳™׳•׳ ׳™"׳“ ׳‘׳˜׳‘׳× ׳×׳©׳ "׳“ (27.12.1993) ׳‘׳₪׳•׳¨׳™׳”. ׳׳— ׳©׳ ׳׳‘׳™׳¨׳ ׳•׳׳•׳₪׳§. ׳׳•׳¨׳•׳ ׳’׳“׳ ׳‘׳₪׳•׳¨׳™׳” ׳¢׳™׳׳™׳×. ׳׳׳“ ׳•׳”׳×׳—׳ ׳ ׳‘׳×׳™׳›׳•׳ "׳‘׳™׳× ׳™׳¨׳—". ׳—׳›׳ ׳•׳׳¦׳˜׳™׳™׳, ׳‘׳¢׳ ׳ ׳₪׳© ׳׳•׳׳ ׳•׳×׳™׳×, ׳¢׳©׳” ׳—׳™׳ ׳‘׳׳™׳•׳¨, ׳‘׳¦׳™׳•׳¨ ׳•׳‘׳₪׳™׳¡׳•׳. ׳׳•׳¨׳•׳ ׳×׳¨׳ ׳׳¢׳¦׳׳• ׳‘׳›׳ ׳×׳—׳•׳ ׳׳₪׳©׳¨׳™, ׳•׳׳£ ׳¢׳ ׳₪׳™ ׳©׳”׳™׳” ׳¦׳ ׳•׳¢, ׳§׳™׳‘׳¥ ׳¡׳‘׳™׳‘׳• ׳—׳‘׳¨׳™׳ ׳‘׳—׳™׳•׳›׳• ׳”׳§׳˜׳ ׳•׳”׳›׳•׳‘׳©. ׳׳” ׳©׳׳₪׳™׳™׳ ׳׳•׳×׳• ׳™׳•׳×׳¨ ׳׳›׳•׳ ׳”׳™׳ ׳׳”׳‘׳×׳• ׳׳™׳§׳•׳ ׳¢׳ ׳”׳‘׳¨׳•׳ ׳‘׳•, ׳”׳׳“׳, ׳”׳—׳™ ׳•׳”׳¦׳•׳׳—; ׳•׳׳¢׳ ׳”׳›׳•׳ ג€“ ׳׳”׳‘׳× ׳”׳׳•׳׳“׳×. ׳׳™׳׳™׳ ׳”׳¦׳˜׳¨׳₪׳” ׳׳›׳ ׳׳׳” ׳׳”׳‘׳× "׳’׳•׳׳ ׳™", ׳׳ ׳‘׳›׳“׳™ ׳ ׳‘׳—׳¨ ׳׳׳¦׳˜׳™׳™׳ ׳”׳ ׳©׳™׳ ׳‘׳™׳•׳ ׳”׳¢׳¦׳׳׳•׳× ׳”-66 ׳׳׳“׳™׳ ׳× ׳™׳©׳¨׳׳, ׳‘׳©׳ ׳× ׳×׳©׳¢"׳“. ׳׳•׳¨׳•׳ ׳”׳ ׳¢׳¨ ׳’׳“׳ ׳‘׳¦׳ ׳׳—׳׳× ׳׳™׳׳•; ׳”׳•׳ ׳¢׳˜׳£ ׳׳•׳×׳” ׳‘׳“׳׳’׳” ׳¨׳‘׳” ׳׳©׳׳•׳׳”, ׳•׳—׳¨׳“ ׳׳” ׳•׳׳׳©׳₪׳—׳×׳• ׳‘׳׳”׳‘׳” ׳׳™׳ ׳§׳¥. ׳’׳ ׳‘׳×׳§׳•׳₪׳× ׳©׳™׳¨׳•׳×׳• ׳”׳¦׳‘׳׳™ ׳”׳•׳ ׳¡׳™׳™׳¢ ׳•׳×׳׳ ׳›׳›׳ ׳©׳™׳›׳•׳ ׳”׳™׳”, ׳•׳™׳“׳¢ ׳׳©׳׳‘ ׳‘׳™׳ ׳”׳׳¦׳™׳׳•׳× ׳”׳׳ ׳₪׳©׳•׳˜׳” ׳•׳”׳׳•׳¨׳›׳‘׳× ׳‘׳‘׳™׳× ׳׳‘׳™׳ ׳©׳™׳¨׳•׳×׳• ׳”׳§׳¨׳‘׳™ ׳‘׳¦׳”"׳. ׳‘׳™׳•׳ ׳™ 2014 ׳”׳×׳’׳‘׳¨ ׳™׳¦׳׳” ׳™׳©׳¨׳׳ ׳׳׳‘׳¦׳¢ "׳¦׳•׳§ ׳׳™׳×׳" ׳ ׳’׳“ ׳”׳—׳׳׳¡. ׳”׳׳‘׳¦׳¢ ׳”׳—׳ ׳‘-8 ׳‘׳™׳•׳׳™ 2014 ׳‘׳”׳₪׳¦׳¦׳•׳× ׳׳ ׳”׳׳•׳•׳™׳¨, ׳•׳›׳¢׳‘׳•׳¨ ׳×׳©׳¢׳” ׳™׳׳™׳, ׳‘-17 ׳‘׳™׳•׳׳™, ׳”׳—׳׳” ׳›׳ ׳™׳¡׳× ׳›׳•׳—׳•׳× ׳§׳¨׳§׳¢ ׳©׳ ׳¦׳”"׳ ׳׳¨׳¦׳•׳¢׳× ׳¢׳–׳” ׳‘׳׳˜׳¨׳” ׳׳₪׳’׳•׳¢ ׳‘׳׳•׳§׳“׳™ ׳”׳™׳¨׳™, ׳׳׳×׳¨ ׳׳ ׳”׳¨׳•׳× ׳׳—׳™׳׳” ׳”׳׳•׳‘׳™׳׳•׳× ׳׳™׳©׳¨׳׳ ׳•׳׳”׳•׳¨׳¡׳ ׳•׳׳₪׳’׳•׳¢ ׳‘׳×׳©׳×׳™׳•׳× ׳”׳˜׳¨׳•׳¨ ׳©׳ ׳׳¨׳’׳•׳ ׳”׳—׳׳׳¡. ׳‘׳¢׳× ׳”׳›׳ ׳™׳¡׳” ׳”׳§׳¨׳§׳¢׳™׳× ׳׳ ׳”׳™׳” ׳׳•׳¨׳•׳ ׳—׳׳§ ׳׳ ׳”׳¦׳•׳•׳× ׳©׳ ׳•׳“׳¢ ׳׳׳•׳—׳¨ ׳™׳•׳×׳¨ ׳›"׳¦׳•׳•׳× ׳ ׳’׳"׳© ׳”׳׳•׳•׳×", ׳•׳׳•׳׳ ׳ ׳׳׳ ׳׳“׳¨׳›׳• ׳”׳×׳¢׳§׳© ׳׳•׳¨׳•׳ ׳׳”׳¦׳˜׳¨׳£ ׳׳—׳‘׳¨׳™׳• ׳”׳׳•׳—׳׳™׳. ׳”׳•׳ ׳ ׳¢׳ ׳” ׳‘׳©׳׳™׳׳” ׳׳¦׳“ ׳׳₪׳§׳“׳™׳•, ׳׳ ׳¢׳׳“ ׳¢׳ ׳“׳¢׳×׳• ׳¢׳“ ׳©׳ ׳¢׳ ׳”</dc:title>
  <dc:creator>Kakadotech</dc:creator>
  <cp:lastModifiedBy>IMOE001</cp:lastModifiedBy>
  <cp:revision>12</cp:revision>
  <dcterms:created xsi:type="dcterms:W3CDTF">2020-07-13T22:02:41Z</dcterms:created>
  <dcterms:modified xsi:type="dcterms:W3CDTF">2021-04-12T19:30:05Z</dcterms:modified>
</cp:coreProperties>
</file>